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28"/>
  </p:handoutMasterIdLst>
  <p:sldIdLst>
    <p:sldId id="257" r:id="rId2"/>
    <p:sldId id="258" r:id="rId3"/>
    <p:sldId id="286" r:id="rId4"/>
    <p:sldId id="287" r:id="rId5"/>
    <p:sldId id="259" r:id="rId6"/>
    <p:sldId id="260" r:id="rId7"/>
    <p:sldId id="261" r:id="rId8"/>
    <p:sldId id="262" r:id="rId9"/>
    <p:sldId id="263" r:id="rId10"/>
    <p:sldId id="268" r:id="rId11"/>
    <p:sldId id="269" r:id="rId12"/>
    <p:sldId id="264" r:id="rId13"/>
    <p:sldId id="266" r:id="rId14"/>
    <p:sldId id="267" r:id="rId15"/>
    <p:sldId id="271" r:id="rId16"/>
    <p:sldId id="270" r:id="rId17"/>
    <p:sldId id="273" r:id="rId18"/>
    <p:sldId id="274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289" r:id="rId27"/>
  </p:sldIdLst>
  <p:sldSz cx="9144000" cy="6858000" type="screen4x3"/>
  <p:notesSz cx="6797675" cy="9926638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2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9EC1F7-1959-4A71-9F0D-9082A81437E2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6686D68-1AFF-4ED8-BC08-E4DC60165571}">
      <dgm:prSet phldrT="[Tekst]" custT="1"/>
      <dgm:spPr/>
      <dgm:t>
        <a:bodyPr/>
        <a:lstStyle/>
        <a:p>
          <a:r>
            <a:rPr lang="hr-HR" sz="2800" dirty="0" smtClean="0"/>
            <a:t>Kajganu s lukom</a:t>
          </a:r>
          <a:endParaRPr lang="hr-HR" sz="2800" dirty="0"/>
        </a:p>
      </dgm:t>
    </dgm:pt>
    <dgm:pt modelId="{D41E8A2E-7AFB-4F58-B022-9189A28D3C5B}" type="parTrans" cxnId="{8727D37C-8B98-43AC-9346-4CADD4D8CA2B}">
      <dgm:prSet/>
      <dgm:spPr/>
      <dgm:t>
        <a:bodyPr/>
        <a:lstStyle/>
        <a:p>
          <a:endParaRPr lang="hr-HR"/>
        </a:p>
      </dgm:t>
    </dgm:pt>
    <dgm:pt modelId="{3516DE1F-3F17-454C-AB98-B64CB3609BF1}" type="sibTrans" cxnId="{8727D37C-8B98-43AC-9346-4CADD4D8CA2B}">
      <dgm:prSet/>
      <dgm:spPr/>
      <dgm:t>
        <a:bodyPr/>
        <a:lstStyle/>
        <a:p>
          <a:endParaRPr lang="hr-HR"/>
        </a:p>
      </dgm:t>
    </dgm:pt>
    <dgm:pt modelId="{BF11A97F-20A3-4AFA-8D9C-BB08B69E3B3E}">
      <dgm:prSet phldrT="[Tekst]" custT="1"/>
      <dgm:spPr/>
      <dgm:t>
        <a:bodyPr/>
        <a:lstStyle/>
        <a:p>
          <a:r>
            <a:rPr lang="hr-HR" sz="2800" dirty="0" smtClean="0"/>
            <a:t>Svježi sir s lukom</a:t>
          </a:r>
          <a:endParaRPr lang="hr-HR" sz="2800" dirty="0"/>
        </a:p>
      </dgm:t>
    </dgm:pt>
    <dgm:pt modelId="{13859F83-E792-4278-8875-6567DCD0DA8D}" type="parTrans" cxnId="{9B636A4A-5469-4576-8B85-246B1E458CA7}">
      <dgm:prSet/>
      <dgm:spPr/>
      <dgm:t>
        <a:bodyPr/>
        <a:lstStyle/>
        <a:p>
          <a:endParaRPr lang="hr-HR"/>
        </a:p>
      </dgm:t>
    </dgm:pt>
    <dgm:pt modelId="{E0218208-24A4-469A-A904-06A07F9E2943}" type="sibTrans" cxnId="{9B636A4A-5469-4576-8B85-246B1E458CA7}">
      <dgm:prSet/>
      <dgm:spPr/>
      <dgm:t>
        <a:bodyPr/>
        <a:lstStyle/>
        <a:p>
          <a:endParaRPr lang="hr-HR"/>
        </a:p>
      </dgm:t>
    </dgm:pt>
    <dgm:pt modelId="{8CEA5123-5C61-4394-85DC-84984EEBF378}">
      <dgm:prSet phldrT="[Tekst]" custT="1"/>
      <dgm:spPr/>
      <dgm:t>
        <a:bodyPr/>
        <a:lstStyle/>
        <a:p>
          <a:r>
            <a:rPr lang="hr-HR" sz="2800" dirty="0" smtClean="0"/>
            <a:t>Namaz s lukom</a:t>
          </a:r>
          <a:endParaRPr lang="hr-HR" sz="2800" dirty="0"/>
        </a:p>
      </dgm:t>
    </dgm:pt>
    <dgm:pt modelId="{C13AA861-8E80-4CEC-B227-162B45DA702E}" type="parTrans" cxnId="{F15F4A54-2DE7-47B7-AC09-7745DD4499C5}">
      <dgm:prSet/>
      <dgm:spPr/>
      <dgm:t>
        <a:bodyPr/>
        <a:lstStyle/>
        <a:p>
          <a:endParaRPr lang="hr-HR"/>
        </a:p>
      </dgm:t>
    </dgm:pt>
    <dgm:pt modelId="{478227A5-B0B9-4192-BB18-0897666824BF}" type="sibTrans" cxnId="{F15F4A54-2DE7-47B7-AC09-7745DD4499C5}">
      <dgm:prSet/>
      <dgm:spPr/>
      <dgm:t>
        <a:bodyPr/>
        <a:lstStyle/>
        <a:p>
          <a:endParaRPr lang="hr-HR"/>
        </a:p>
      </dgm:t>
    </dgm:pt>
    <dgm:pt modelId="{2C7A0CD6-6781-4620-838B-051D77AFE56D}">
      <dgm:prSet phldrT="[Tekst]" custT="1"/>
      <dgm:spPr/>
      <dgm:t>
        <a:bodyPr/>
        <a:lstStyle/>
        <a:p>
          <a:r>
            <a:rPr lang="hr-HR" sz="1600" dirty="0" smtClean="0"/>
            <a:t>Salatu s grahom,</a:t>
          </a:r>
        </a:p>
        <a:p>
          <a:r>
            <a:rPr lang="hr-HR" sz="1600" dirty="0" smtClean="0"/>
            <a:t>kukuruzom, paprikom i lukom</a:t>
          </a:r>
          <a:endParaRPr lang="hr-HR" sz="1600" dirty="0"/>
        </a:p>
      </dgm:t>
    </dgm:pt>
    <dgm:pt modelId="{1418FF0A-5550-4583-8B95-C8A802C92FA2}" type="parTrans" cxnId="{0348773D-1E78-44D8-943B-FE037E78C7BB}">
      <dgm:prSet/>
      <dgm:spPr/>
      <dgm:t>
        <a:bodyPr/>
        <a:lstStyle/>
        <a:p>
          <a:endParaRPr lang="hr-HR"/>
        </a:p>
      </dgm:t>
    </dgm:pt>
    <dgm:pt modelId="{3329228C-9F10-4370-94F4-22D37B9AE61F}" type="sibTrans" cxnId="{0348773D-1E78-44D8-943B-FE037E78C7BB}">
      <dgm:prSet/>
      <dgm:spPr/>
      <dgm:t>
        <a:bodyPr/>
        <a:lstStyle/>
        <a:p>
          <a:endParaRPr lang="hr-HR"/>
        </a:p>
      </dgm:t>
    </dgm:pt>
    <dgm:pt modelId="{9CDB34EC-D9F2-4ABC-8380-DE85C9DA9C6A}">
      <dgm:prSet phldrT="[Tekst]"/>
      <dgm:spPr/>
      <dgm:t>
        <a:bodyPr/>
        <a:lstStyle/>
        <a:p>
          <a:r>
            <a:rPr lang="hr-HR" dirty="0" smtClean="0"/>
            <a:t>Kuhana jaja s lukom</a:t>
          </a:r>
          <a:endParaRPr lang="hr-HR" dirty="0"/>
        </a:p>
      </dgm:t>
    </dgm:pt>
    <dgm:pt modelId="{D8C86553-23C8-4E25-BF53-E2043C0BEBDA}" type="parTrans" cxnId="{2AC42EDB-91BF-4867-BFF4-04546FEFE113}">
      <dgm:prSet/>
      <dgm:spPr/>
      <dgm:t>
        <a:bodyPr/>
        <a:lstStyle/>
        <a:p>
          <a:endParaRPr lang="hr-HR"/>
        </a:p>
      </dgm:t>
    </dgm:pt>
    <dgm:pt modelId="{3E09F1ED-564F-4529-BE0C-97FFA0B74EA2}" type="sibTrans" cxnId="{2AC42EDB-91BF-4867-BFF4-04546FEFE113}">
      <dgm:prSet/>
      <dgm:spPr/>
      <dgm:t>
        <a:bodyPr/>
        <a:lstStyle/>
        <a:p>
          <a:endParaRPr lang="hr-HR"/>
        </a:p>
      </dgm:t>
    </dgm:pt>
    <dgm:pt modelId="{7BB0D451-D006-4D7C-8530-3B2FF392B9DB}" type="pres">
      <dgm:prSet presAssocID="{A89EC1F7-1959-4A71-9F0D-9082A81437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871F5A04-458D-435B-98C8-7C84B59BDE95}" type="pres">
      <dgm:prSet presAssocID="{66686D68-1AFF-4ED8-BC08-E4DC60165571}" presName="node" presStyleLbl="node1" presStyleIdx="0" presStyleCnt="5" custLinFactX="-48292" custLinFactNeighborX="-100000" custLinFactNeighborY="-63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CE20670-594E-4721-B81A-C05F41C57F22}" type="pres">
      <dgm:prSet presAssocID="{3516DE1F-3F17-454C-AB98-B64CB3609BF1}" presName="sibTrans" presStyleCnt="0"/>
      <dgm:spPr/>
    </dgm:pt>
    <dgm:pt modelId="{1744BE3E-7787-4D2B-88A9-C28C08348499}" type="pres">
      <dgm:prSet presAssocID="{BF11A97F-20A3-4AFA-8D9C-BB08B69E3B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E2ED629-5AEC-4B94-84F7-7D6751A04731}" type="pres">
      <dgm:prSet presAssocID="{E0218208-24A4-469A-A904-06A07F9E2943}" presName="sibTrans" presStyleCnt="0"/>
      <dgm:spPr/>
    </dgm:pt>
    <dgm:pt modelId="{FB169AC2-AA0E-48FB-AF18-73A9C25AFA2B}" type="pres">
      <dgm:prSet presAssocID="{8CEA5123-5C61-4394-85DC-84984EEBF37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446BE38-6F14-4A81-B8D4-E5A96B9ED85B}" type="pres">
      <dgm:prSet presAssocID="{478227A5-B0B9-4192-BB18-0897666824BF}" presName="sibTrans" presStyleCnt="0"/>
      <dgm:spPr/>
    </dgm:pt>
    <dgm:pt modelId="{14EE89CB-9CFC-440C-833D-CF2637872660}" type="pres">
      <dgm:prSet presAssocID="{2C7A0CD6-6781-4620-838B-051D77AFE56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0AD153A-F149-4D41-92DC-020BED7A36C9}" type="pres">
      <dgm:prSet presAssocID="{3329228C-9F10-4370-94F4-22D37B9AE61F}" presName="sibTrans" presStyleCnt="0"/>
      <dgm:spPr/>
    </dgm:pt>
    <dgm:pt modelId="{D8A4069C-19B1-4363-8AA2-6240975E42F1}" type="pres">
      <dgm:prSet presAssocID="{9CDB34EC-D9F2-4ABC-8380-DE85C9DA9C6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42EFA67C-1FE8-4DD0-BCAB-6F98D59B9FF7}" type="presOf" srcId="{9CDB34EC-D9F2-4ABC-8380-DE85C9DA9C6A}" destId="{D8A4069C-19B1-4363-8AA2-6240975E42F1}" srcOrd="0" destOrd="0" presId="urn:microsoft.com/office/officeart/2005/8/layout/default#1"/>
    <dgm:cxn modelId="{67A42717-460B-4BC1-B3DB-CBF4C0EE16EA}" type="presOf" srcId="{A89EC1F7-1959-4A71-9F0D-9082A81437E2}" destId="{7BB0D451-D006-4D7C-8530-3B2FF392B9DB}" srcOrd="0" destOrd="0" presId="urn:microsoft.com/office/officeart/2005/8/layout/default#1"/>
    <dgm:cxn modelId="{333EAB42-3F8B-49BE-9398-349E50885A56}" type="presOf" srcId="{8CEA5123-5C61-4394-85DC-84984EEBF378}" destId="{FB169AC2-AA0E-48FB-AF18-73A9C25AFA2B}" srcOrd="0" destOrd="0" presId="urn:microsoft.com/office/officeart/2005/8/layout/default#1"/>
    <dgm:cxn modelId="{F15F4A54-2DE7-47B7-AC09-7745DD4499C5}" srcId="{A89EC1F7-1959-4A71-9F0D-9082A81437E2}" destId="{8CEA5123-5C61-4394-85DC-84984EEBF378}" srcOrd="2" destOrd="0" parTransId="{C13AA861-8E80-4CEC-B227-162B45DA702E}" sibTransId="{478227A5-B0B9-4192-BB18-0897666824BF}"/>
    <dgm:cxn modelId="{8567213F-16A4-4121-89B0-0B822AA6D1F3}" type="presOf" srcId="{BF11A97F-20A3-4AFA-8D9C-BB08B69E3B3E}" destId="{1744BE3E-7787-4D2B-88A9-C28C08348499}" srcOrd="0" destOrd="0" presId="urn:microsoft.com/office/officeart/2005/8/layout/default#1"/>
    <dgm:cxn modelId="{A55B27A4-031E-4C2E-8FE0-A92933A6C96F}" type="presOf" srcId="{66686D68-1AFF-4ED8-BC08-E4DC60165571}" destId="{871F5A04-458D-435B-98C8-7C84B59BDE95}" srcOrd="0" destOrd="0" presId="urn:microsoft.com/office/officeart/2005/8/layout/default#1"/>
    <dgm:cxn modelId="{2AC42EDB-91BF-4867-BFF4-04546FEFE113}" srcId="{A89EC1F7-1959-4A71-9F0D-9082A81437E2}" destId="{9CDB34EC-D9F2-4ABC-8380-DE85C9DA9C6A}" srcOrd="4" destOrd="0" parTransId="{D8C86553-23C8-4E25-BF53-E2043C0BEBDA}" sibTransId="{3E09F1ED-564F-4529-BE0C-97FFA0B74EA2}"/>
    <dgm:cxn modelId="{8727D37C-8B98-43AC-9346-4CADD4D8CA2B}" srcId="{A89EC1F7-1959-4A71-9F0D-9082A81437E2}" destId="{66686D68-1AFF-4ED8-BC08-E4DC60165571}" srcOrd="0" destOrd="0" parTransId="{D41E8A2E-7AFB-4F58-B022-9189A28D3C5B}" sibTransId="{3516DE1F-3F17-454C-AB98-B64CB3609BF1}"/>
    <dgm:cxn modelId="{9B636A4A-5469-4576-8B85-246B1E458CA7}" srcId="{A89EC1F7-1959-4A71-9F0D-9082A81437E2}" destId="{BF11A97F-20A3-4AFA-8D9C-BB08B69E3B3E}" srcOrd="1" destOrd="0" parTransId="{13859F83-E792-4278-8875-6567DCD0DA8D}" sibTransId="{E0218208-24A4-469A-A904-06A07F9E2943}"/>
    <dgm:cxn modelId="{0348773D-1E78-44D8-943B-FE037E78C7BB}" srcId="{A89EC1F7-1959-4A71-9F0D-9082A81437E2}" destId="{2C7A0CD6-6781-4620-838B-051D77AFE56D}" srcOrd="3" destOrd="0" parTransId="{1418FF0A-5550-4583-8B95-C8A802C92FA2}" sibTransId="{3329228C-9F10-4370-94F4-22D37B9AE61F}"/>
    <dgm:cxn modelId="{9237FB79-9AFD-412D-B559-27EE93DE46BD}" type="presOf" srcId="{2C7A0CD6-6781-4620-838B-051D77AFE56D}" destId="{14EE89CB-9CFC-440C-833D-CF2637872660}" srcOrd="0" destOrd="0" presId="urn:microsoft.com/office/officeart/2005/8/layout/default#1"/>
    <dgm:cxn modelId="{8243EDD2-3FFE-49E5-A071-3787D4900DD3}" type="presParOf" srcId="{7BB0D451-D006-4D7C-8530-3B2FF392B9DB}" destId="{871F5A04-458D-435B-98C8-7C84B59BDE95}" srcOrd="0" destOrd="0" presId="urn:microsoft.com/office/officeart/2005/8/layout/default#1"/>
    <dgm:cxn modelId="{67706D6A-06D9-451D-B465-F2477DE390DB}" type="presParOf" srcId="{7BB0D451-D006-4D7C-8530-3B2FF392B9DB}" destId="{1CE20670-594E-4721-B81A-C05F41C57F22}" srcOrd="1" destOrd="0" presId="urn:microsoft.com/office/officeart/2005/8/layout/default#1"/>
    <dgm:cxn modelId="{17C1F8C5-9353-42B6-9FB3-EDE29C3528B8}" type="presParOf" srcId="{7BB0D451-D006-4D7C-8530-3B2FF392B9DB}" destId="{1744BE3E-7787-4D2B-88A9-C28C08348499}" srcOrd="2" destOrd="0" presId="urn:microsoft.com/office/officeart/2005/8/layout/default#1"/>
    <dgm:cxn modelId="{B35D3C64-EF93-42FA-BEF2-CCBC598870E8}" type="presParOf" srcId="{7BB0D451-D006-4D7C-8530-3B2FF392B9DB}" destId="{AE2ED629-5AEC-4B94-84F7-7D6751A04731}" srcOrd="3" destOrd="0" presId="urn:microsoft.com/office/officeart/2005/8/layout/default#1"/>
    <dgm:cxn modelId="{D8776EDC-6462-43DE-A404-33B020A74DEC}" type="presParOf" srcId="{7BB0D451-D006-4D7C-8530-3B2FF392B9DB}" destId="{FB169AC2-AA0E-48FB-AF18-73A9C25AFA2B}" srcOrd="4" destOrd="0" presId="urn:microsoft.com/office/officeart/2005/8/layout/default#1"/>
    <dgm:cxn modelId="{CF304046-E321-4FB3-8558-87AD8FDC9E50}" type="presParOf" srcId="{7BB0D451-D006-4D7C-8530-3B2FF392B9DB}" destId="{5446BE38-6F14-4A81-B8D4-E5A96B9ED85B}" srcOrd="5" destOrd="0" presId="urn:microsoft.com/office/officeart/2005/8/layout/default#1"/>
    <dgm:cxn modelId="{B1C4C325-19AE-469C-8572-4AE92BD9AFEE}" type="presParOf" srcId="{7BB0D451-D006-4D7C-8530-3B2FF392B9DB}" destId="{14EE89CB-9CFC-440C-833D-CF2637872660}" srcOrd="6" destOrd="0" presId="urn:microsoft.com/office/officeart/2005/8/layout/default#1"/>
    <dgm:cxn modelId="{53180A49-5EDC-42A3-BA86-7806763BABB5}" type="presParOf" srcId="{7BB0D451-D006-4D7C-8530-3B2FF392B9DB}" destId="{40AD153A-F149-4D41-92DC-020BED7A36C9}" srcOrd="7" destOrd="0" presId="urn:microsoft.com/office/officeart/2005/8/layout/default#1"/>
    <dgm:cxn modelId="{94E5CDC5-FB2E-43EC-BD64-590B045B2465}" type="presParOf" srcId="{7BB0D451-D006-4D7C-8530-3B2FF392B9DB}" destId="{D8A4069C-19B1-4363-8AA2-6240975E42F1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1F5A04-458D-435B-98C8-7C84B59BDE95}">
      <dsp:nvSpPr>
        <dsp:cNvPr id="0" name=""/>
        <dsp:cNvSpPr/>
      </dsp:nvSpPr>
      <dsp:spPr>
        <a:xfrm>
          <a:off x="0" y="90279"/>
          <a:ext cx="2026272" cy="121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Kajganu s lukom</a:t>
          </a:r>
          <a:endParaRPr lang="hr-HR" sz="2800" kern="1200" dirty="0"/>
        </a:p>
      </dsp:txBody>
      <dsp:txXfrm>
        <a:off x="0" y="90279"/>
        <a:ext cx="2026272" cy="1215763"/>
      </dsp:txXfrm>
    </dsp:sp>
    <dsp:sp modelId="{1744BE3E-7787-4D2B-88A9-C28C08348499}">
      <dsp:nvSpPr>
        <dsp:cNvPr id="0" name=""/>
        <dsp:cNvSpPr/>
      </dsp:nvSpPr>
      <dsp:spPr>
        <a:xfrm>
          <a:off x="2229419" y="97963"/>
          <a:ext cx="2026272" cy="121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Svježi sir s lukom</a:t>
          </a:r>
          <a:endParaRPr lang="hr-HR" sz="2800" kern="1200" dirty="0"/>
        </a:p>
      </dsp:txBody>
      <dsp:txXfrm>
        <a:off x="2229419" y="97963"/>
        <a:ext cx="2026272" cy="1215763"/>
      </dsp:txXfrm>
    </dsp:sp>
    <dsp:sp modelId="{FB169AC2-AA0E-48FB-AF18-73A9C25AFA2B}">
      <dsp:nvSpPr>
        <dsp:cNvPr id="0" name=""/>
        <dsp:cNvSpPr/>
      </dsp:nvSpPr>
      <dsp:spPr>
        <a:xfrm>
          <a:off x="519" y="1516354"/>
          <a:ext cx="2026272" cy="121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Namaz s lukom</a:t>
          </a:r>
          <a:endParaRPr lang="hr-HR" sz="2800" kern="1200" dirty="0"/>
        </a:p>
      </dsp:txBody>
      <dsp:txXfrm>
        <a:off x="519" y="1516354"/>
        <a:ext cx="2026272" cy="1215763"/>
      </dsp:txXfrm>
    </dsp:sp>
    <dsp:sp modelId="{14EE89CB-9CFC-440C-833D-CF2637872660}">
      <dsp:nvSpPr>
        <dsp:cNvPr id="0" name=""/>
        <dsp:cNvSpPr/>
      </dsp:nvSpPr>
      <dsp:spPr>
        <a:xfrm>
          <a:off x="2229419" y="1516354"/>
          <a:ext cx="2026272" cy="121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Salatu s grahom,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kukuruzom, paprikom i lukom</a:t>
          </a:r>
          <a:endParaRPr lang="hr-HR" sz="1600" kern="1200" dirty="0"/>
        </a:p>
      </dsp:txBody>
      <dsp:txXfrm>
        <a:off x="2229419" y="1516354"/>
        <a:ext cx="2026272" cy="1215763"/>
      </dsp:txXfrm>
    </dsp:sp>
    <dsp:sp modelId="{D8A4069C-19B1-4363-8AA2-6240975E42F1}">
      <dsp:nvSpPr>
        <dsp:cNvPr id="0" name=""/>
        <dsp:cNvSpPr/>
      </dsp:nvSpPr>
      <dsp:spPr>
        <a:xfrm>
          <a:off x="1114969" y="2934745"/>
          <a:ext cx="2026272" cy="12157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 smtClean="0"/>
            <a:t>Kuhana jaja s lukom</a:t>
          </a:r>
          <a:endParaRPr lang="hr-HR" sz="2500" kern="1200" dirty="0"/>
        </a:p>
      </dsp:txBody>
      <dsp:txXfrm>
        <a:off x="1114969" y="2934745"/>
        <a:ext cx="2026272" cy="1215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33DEC-B2CE-4D4C-954B-6187984E4D08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0B305-2CCA-40AB-BF3F-8535A1B3BDE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545868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 trokut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Prostoručn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Prostoručn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Prostoručn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avni poveznik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Š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Š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Prostoručno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kutni trokut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avni poveznik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Š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Š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učno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Prostoručno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kutni trokut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avni poveznik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7DD9E82-7DF0-49DC-9BB8-3DA2052563FC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1C73D56-4872-40DC-9FC6-7C5183103CDD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23528" y="692696"/>
            <a:ext cx="8424936" cy="403244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PROJEKT</a:t>
            </a:r>
            <a:r>
              <a:rPr lang="hr-HR" sz="3600" dirty="0" smtClean="0">
                <a:latin typeface="Comic Sans MS" panose="030F0702030302020204" pitchFamily="66" charset="0"/>
              </a:rPr>
              <a:t/>
            </a:r>
            <a:br>
              <a:rPr lang="hr-HR" sz="3600" dirty="0" smtClean="0">
                <a:latin typeface="Comic Sans MS" panose="030F0702030302020204" pitchFamily="66" charset="0"/>
              </a:rPr>
            </a:br>
            <a:r>
              <a:rPr lang="hr-HR" sz="3600" dirty="0">
                <a:latin typeface="Comic Sans MS" panose="030F0702030302020204" pitchFamily="66" charset="0"/>
              </a:rPr>
              <a:t/>
            </a:r>
            <a:br>
              <a:rPr lang="hr-HR" sz="3600" dirty="0">
                <a:latin typeface="Comic Sans MS" panose="030F0702030302020204" pitchFamily="66" charset="0"/>
              </a:rPr>
            </a:br>
            <a:r>
              <a:rPr lang="hr-HR" sz="3600" dirty="0" smtClean="0">
                <a:latin typeface="Comic Sans MS" panose="030F0702030302020204" pitchFamily="66" charset="0"/>
              </a:rPr>
              <a:t>     </a:t>
            </a:r>
            <a:r>
              <a:rPr lang="hr-HR" sz="36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ŽELIM STABLO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3620834" cy="345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126" y="5517232"/>
            <a:ext cx="8076265" cy="1199704"/>
          </a:xfrm>
        </p:spPr>
        <p:txBody>
          <a:bodyPr>
            <a:normAutofit/>
          </a:bodyPr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OŠ FRANA KRSTE FRANKOPANA, ZAGREB</a:t>
            </a:r>
          </a:p>
          <a:p>
            <a:pPr algn="ctr"/>
            <a:r>
              <a:rPr lang="hr-HR" b="1" dirty="0" smtClean="0">
                <a:solidFill>
                  <a:srgbClr val="FF0000"/>
                </a:solidFill>
              </a:rPr>
              <a:t>8. c i 3</a:t>
            </a:r>
            <a:r>
              <a:rPr lang="hr-HR" b="1" dirty="0">
                <a:solidFill>
                  <a:srgbClr val="FF0000"/>
                </a:solidFill>
              </a:rPr>
              <a:t>. 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16591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Internet , osoblje škole – objašnjenje novih,većini </a:t>
            </a:r>
            <a:r>
              <a:rPr lang="hr-HR" dirty="0" smtClean="0"/>
              <a:t>učenika, nepoznatih </a:t>
            </a:r>
            <a:r>
              <a:rPr lang="hr-HR" dirty="0"/>
              <a:t>riječi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Tražim objašnjenje nepoznatih pojmova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Zapisujem,a nakon toga prenosim razredu.</a:t>
            </a:r>
            <a:endParaRPr lang="hr-H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0436"/>
            <a:ext cx="4040188" cy="30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899841"/>
            <a:ext cx="4041775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848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499766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Sijanje i sađenje  nam je objasnila teta Nada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smtClean="0"/>
              <a:t>Programiranje,</a:t>
            </a:r>
            <a:r>
              <a:rPr lang="hr-HR" dirty="0" err="1" smtClean="0"/>
              <a:t>microbit</a:t>
            </a:r>
            <a:r>
              <a:rPr lang="hr-HR" dirty="0" smtClean="0"/>
              <a:t>, sijanje, sađenje sada znam ja…</a:t>
            </a:r>
            <a:endParaRPr lang="hr-HR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0436"/>
            <a:ext cx="4040188" cy="30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060848"/>
            <a:ext cx="4041775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56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Priprema,pozor,sad!!!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Utiskivanje lučica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hr-HR" dirty="0" smtClean="0"/>
              <a:t>Postavljanje senzora</a:t>
            </a:r>
            <a:endParaRPr lang="hr-H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4040188" cy="358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02" y="1444625"/>
            <a:ext cx="3970820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691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Učenici  samostalno postavljaju pitanja 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povezana s projektom.</a:t>
            </a:r>
          </a:p>
          <a:p>
            <a:endParaRPr lang="hr-HR" dirty="0" smtClean="0"/>
          </a:p>
          <a:p>
            <a:pPr marL="109728" indent="0">
              <a:buNone/>
            </a:pPr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 etapa</a:t>
            </a:r>
            <a:br>
              <a:rPr lang="hr-HR" dirty="0" smtClean="0"/>
            </a:b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2312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GABRIELA: </a:t>
            </a:r>
            <a:r>
              <a:rPr lang="hr-HR" dirty="0" smtClean="0"/>
              <a:t>Hoće li naš razred voditi brigu o biljkama? Što </a:t>
            </a:r>
            <a:r>
              <a:rPr lang="hr-HR" dirty="0"/>
              <a:t>će se dogoditi ako se čip pokvari</a:t>
            </a:r>
            <a:r>
              <a:rPr lang="hr-HR" dirty="0" smtClean="0"/>
              <a:t>?</a:t>
            </a:r>
          </a:p>
          <a:p>
            <a:endParaRPr lang="hr-HR" dirty="0" smtClean="0"/>
          </a:p>
          <a:p>
            <a:r>
              <a:rPr lang="hr-HR" dirty="0" smtClean="0"/>
              <a:t>VITO i LORENA: Koja će biljka više uspijevati i brže narasti?</a:t>
            </a:r>
          </a:p>
          <a:p>
            <a:endParaRPr lang="hr-HR" dirty="0"/>
          </a:p>
          <a:p>
            <a:r>
              <a:rPr lang="hr-HR" dirty="0"/>
              <a:t>ANA: Mogu li biljke rasti bez vode</a:t>
            </a:r>
            <a:r>
              <a:rPr lang="hr-HR" dirty="0" smtClean="0"/>
              <a:t>?</a:t>
            </a:r>
          </a:p>
          <a:p>
            <a:endParaRPr lang="hr-HR" dirty="0"/>
          </a:p>
          <a:p>
            <a:r>
              <a:rPr lang="hr-HR" dirty="0"/>
              <a:t>LEONARDA: Kako plod izađe iz zemlje? </a:t>
            </a:r>
            <a:r>
              <a:rPr lang="hr-HR" dirty="0" err="1"/>
              <a:t>Jel</a:t>
            </a:r>
            <a:r>
              <a:rPr lang="hr-HR" dirty="0"/>
              <a:t>’ zemlja ima zraka</a:t>
            </a:r>
            <a:r>
              <a:rPr lang="hr-HR" dirty="0" smtClean="0"/>
              <a:t>?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2. </a:t>
            </a:r>
            <a:r>
              <a:rPr lang="hr-HR" dirty="0" smtClean="0"/>
              <a:t>etapa – dječja pitanja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8528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Učenici postavljaju hipotezu:</a:t>
            </a:r>
          </a:p>
          <a:p>
            <a:endParaRPr lang="hr-HR" dirty="0"/>
          </a:p>
          <a:p>
            <a:pPr marL="109728" indent="0">
              <a:buNone/>
            </a:pPr>
            <a:endParaRPr lang="hr-HR" dirty="0" smtClean="0"/>
          </a:p>
          <a:p>
            <a:endParaRPr lang="hr-HR" dirty="0"/>
          </a:p>
          <a:p>
            <a:pPr marL="109728" indent="0">
              <a:buNone/>
            </a:pPr>
            <a:r>
              <a:rPr lang="hr-HR" dirty="0" smtClean="0"/>
              <a:t>      </a:t>
            </a:r>
            <a:r>
              <a:rPr lang="hr-HR" dirty="0"/>
              <a:t>Koji će luk </a:t>
            </a:r>
            <a:r>
              <a:rPr lang="hr-HR" dirty="0" smtClean="0"/>
              <a:t>bolje </a:t>
            </a:r>
            <a:r>
              <a:rPr lang="hr-HR" dirty="0"/>
              <a:t>uspijevati </a:t>
            </a:r>
            <a:r>
              <a:rPr lang="hr-HR" dirty="0" smtClean="0"/>
              <a:t>i </a:t>
            </a:r>
            <a:r>
              <a:rPr lang="hr-HR" dirty="0"/>
              <a:t>brže rasti- </a:t>
            </a:r>
            <a:endParaRPr lang="hr-HR" dirty="0" smtClean="0"/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onaj ručno </a:t>
            </a:r>
            <a:r>
              <a:rPr lang="hr-HR" dirty="0"/>
              <a:t>zalijevan ili </a:t>
            </a:r>
            <a:r>
              <a:rPr lang="hr-HR" dirty="0" smtClean="0"/>
              <a:t>onaj </a:t>
            </a:r>
            <a:r>
              <a:rPr lang="hr-HR" dirty="0"/>
              <a:t>koji je </a:t>
            </a:r>
          </a:p>
          <a:p>
            <a:pPr marL="109728" indent="0">
              <a:buNone/>
            </a:pPr>
            <a:r>
              <a:rPr lang="hr-HR" smtClean="0"/>
              <a:t>      zalijevan setom </a:t>
            </a:r>
            <a:r>
              <a:rPr lang="hr-HR"/>
              <a:t>za </a:t>
            </a:r>
            <a:r>
              <a:rPr lang="hr-HR" smtClean="0"/>
              <a:t>zalijevanje</a:t>
            </a:r>
            <a:r>
              <a:rPr lang="hr-HR" dirty="0"/>
              <a:t>?</a:t>
            </a:r>
          </a:p>
          <a:p>
            <a:pPr marL="109728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 etapa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899592" y="2780928"/>
            <a:ext cx="7272808" cy="252028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9212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Sve je spremno za rast!</a:t>
            </a:r>
            <a:endParaRPr lang="hr-H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87453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7149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hr-HR" dirty="0" smtClean="0"/>
          </a:p>
          <a:p>
            <a:r>
              <a:rPr lang="hr-HR" dirty="0" smtClean="0"/>
              <a:t>Podjela zaduženja: zalijevanje,dokumentiranje,…</a:t>
            </a:r>
          </a:p>
          <a:p>
            <a:pPr marL="109728" indent="0">
              <a:buNone/>
            </a:pPr>
            <a:endParaRPr lang="hr-HR" dirty="0" smtClean="0"/>
          </a:p>
          <a:p>
            <a:r>
              <a:rPr lang="hr-HR" dirty="0" smtClean="0"/>
              <a:t>Odabir metoda praćenja i načina vođenja bilježaka: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  - fotografiranje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  - mjerenje brzine rasta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  - pisanje dnevnika po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     danima</a:t>
            </a:r>
          </a:p>
          <a:p>
            <a:pPr marL="109728" indent="0">
              <a:buNone/>
            </a:pPr>
            <a:endParaRPr lang="hr-HR" dirty="0" smtClean="0"/>
          </a:p>
          <a:p>
            <a:pPr marL="109728" indent="0">
              <a:buNone/>
            </a:pPr>
            <a:r>
              <a:rPr lang="hr-HR" dirty="0" smtClean="0"/>
              <a:t> Vrijeme praćenja rasta- 14 dana </a:t>
            </a:r>
            <a:endParaRPr lang="hr-HR" dirty="0"/>
          </a:p>
          <a:p>
            <a:pPr marL="109728" indent="0">
              <a:buNone/>
            </a:pPr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4.etapa </a:t>
            </a:r>
            <a:r>
              <a:rPr lang="hr-HR" dirty="0"/>
              <a:t>– </a:t>
            </a:r>
            <a:r>
              <a:rPr lang="hr-HR" dirty="0" smtClean="0"/>
              <a:t>Kako </a:t>
            </a:r>
            <a:r>
              <a:rPr lang="hr-HR" dirty="0"/>
              <a:t>ćemo doći do odgovora na postavljena </a:t>
            </a:r>
            <a:r>
              <a:rPr lang="hr-HR" dirty="0" smtClean="0"/>
              <a:t>pitanja?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3209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5.etapa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Mjerenje – UOČENE POTEŠKOĆE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Fotografiranje – PROMJENA PUMPICE</a:t>
            </a:r>
            <a:endParaRPr lang="hr-H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9" y="1444625"/>
            <a:ext cx="4001749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556793"/>
            <a:ext cx="404177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0925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</a:t>
            </a:r>
            <a:r>
              <a:rPr lang="hr-HR" dirty="0" smtClean="0"/>
              <a:t>otografiranje</a:t>
            </a:r>
            <a:endParaRPr lang="hr-H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96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296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437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82547"/>
          </a:xfrm>
        </p:spPr>
        <p:txBody>
          <a:bodyPr>
            <a:normAutofit lnSpcReduction="10000"/>
          </a:bodyPr>
          <a:lstStyle/>
          <a:p>
            <a:endParaRPr lang="hr-HR" dirty="0" smtClean="0"/>
          </a:p>
          <a:p>
            <a:r>
              <a:rPr lang="hr-HR" sz="1900" dirty="0" smtClean="0"/>
              <a:t>ostvariti </a:t>
            </a:r>
            <a:r>
              <a:rPr lang="hr-HR" sz="1900" dirty="0"/>
              <a:t>suradnju među učenicima razredne i predmetne </a:t>
            </a:r>
            <a:r>
              <a:rPr lang="hr-HR" sz="1900" dirty="0" smtClean="0"/>
              <a:t>nastave – RAZVIJATI SOCIJALNE KOMPETENCIJE – TIMSKI RAD</a:t>
            </a:r>
          </a:p>
          <a:p>
            <a:r>
              <a:rPr lang="hr-HR" sz="1900" dirty="0"/>
              <a:t>r</a:t>
            </a:r>
            <a:r>
              <a:rPr lang="hr-HR" sz="1900" dirty="0" smtClean="0"/>
              <a:t>azvijati kod učenika sposobnost pretvaranja ideje u akciju - KREATIVNOST, INOVATIVNOST I INICIJATIVA</a:t>
            </a:r>
          </a:p>
          <a:p>
            <a:r>
              <a:rPr lang="hr-HR" sz="1900" dirty="0" smtClean="0"/>
              <a:t>razvijati </a:t>
            </a:r>
            <a:r>
              <a:rPr lang="hr-HR" sz="1900" dirty="0"/>
              <a:t>kod učenika sposobnost promatranja i </a:t>
            </a:r>
            <a:r>
              <a:rPr lang="hr-HR" sz="1900" dirty="0" smtClean="0"/>
              <a:t>mjerenja – KOMPETENCIJA SAMOPROCJENE I PROCJENE RADA DRUGIH</a:t>
            </a:r>
            <a:endParaRPr lang="hr-HR" dirty="0" smtClean="0"/>
          </a:p>
          <a:p>
            <a:r>
              <a:rPr lang="hr-HR" sz="1800" dirty="0" smtClean="0"/>
              <a:t>razvijati </a:t>
            </a:r>
            <a:r>
              <a:rPr lang="hr-HR" sz="1800" dirty="0"/>
              <a:t>pozitivan i </a:t>
            </a:r>
            <a:r>
              <a:rPr lang="hr-HR" sz="1800" dirty="0" smtClean="0"/>
              <a:t>odgovoran </a:t>
            </a:r>
            <a:r>
              <a:rPr lang="hr-HR" sz="1800" dirty="0"/>
              <a:t>odnos prema radu, razvijati logičko mišljenje i </a:t>
            </a:r>
            <a:r>
              <a:rPr lang="hr-HR" sz="1800" dirty="0" smtClean="0"/>
              <a:t>zaključivanje – SAMOPOUZDANJE I MOTIVACIJA</a:t>
            </a:r>
          </a:p>
          <a:p>
            <a:r>
              <a:rPr lang="hr-HR" sz="1800" dirty="0"/>
              <a:t>p</a:t>
            </a:r>
            <a:r>
              <a:rPr lang="hr-HR" sz="1800" dirty="0" smtClean="0"/>
              <a:t>lanirati projekt na način da su ciljevi ostvarivi – koristiti SPOSOBNOSTI, ZNANJA I VJEŠTINE</a:t>
            </a:r>
          </a:p>
          <a:p>
            <a:r>
              <a:rPr lang="hr-HR" sz="1800" dirty="0" smtClean="0"/>
              <a:t>koristiti praktična znanja koja već posjeduju – METAKOGNITIVNA ZNANJA</a:t>
            </a:r>
          </a:p>
          <a:p>
            <a:r>
              <a:rPr lang="hr-HR" sz="1800" dirty="0" smtClean="0"/>
              <a:t>identificirati i organizirati sve faze u radu – DONOŠENJE ODLUKA, STVARANJE KONCEPTA, OSMIŠLJAVANJE FINALNOG PRODUKTA</a:t>
            </a:r>
          </a:p>
          <a:p>
            <a:r>
              <a:rPr lang="hr-HR" sz="1800" dirty="0"/>
              <a:t>a</a:t>
            </a:r>
            <a:r>
              <a:rPr lang="hr-HR" sz="1800" dirty="0" smtClean="0"/>
              <a:t>nalizirati i evaluirati sve faze – PROCESUIRANJE - ZAKLJUČAK</a:t>
            </a:r>
            <a:endParaRPr lang="hr-HR" sz="1800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</a:t>
            </a:r>
            <a:r>
              <a:rPr lang="hr-HR" sz="3200" dirty="0" smtClean="0">
                <a:solidFill>
                  <a:srgbClr val="00602B"/>
                </a:solidFill>
              </a:rPr>
              <a:t>CILJEVI PROJEKTA - ISHODI</a:t>
            </a:r>
            <a:endParaRPr lang="hr-HR" sz="3200" dirty="0">
              <a:solidFill>
                <a:srgbClr val="00602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886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hr-HR" b="1" dirty="0" smtClean="0"/>
              <a:t>HIPOTEZA:</a:t>
            </a:r>
          </a:p>
          <a:p>
            <a:pPr marL="109728" indent="0">
              <a:buNone/>
            </a:pPr>
            <a:r>
              <a:rPr lang="hr-HR" dirty="0" smtClean="0"/>
              <a:t>Koji </a:t>
            </a:r>
            <a:r>
              <a:rPr lang="hr-HR" dirty="0"/>
              <a:t>će luk </a:t>
            </a:r>
            <a:endParaRPr lang="hr-HR" dirty="0" smtClean="0"/>
          </a:p>
          <a:p>
            <a:pPr marL="109728" indent="0">
              <a:buNone/>
            </a:pPr>
            <a:r>
              <a:rPr lang="hr-HR" dirty="0" smtClean="0"/>
              <a:t>bolje </a:t>
            </a:r>
            <a:r>
              <a:rPr lang="hr-HR" dirty="0"/>
              <a:t>uspijevati </a:t>
            </a:r>
            <a:endParaRPr lang="hr-HR" dirty="0" smtClean="0"/>
          </a:p>
          <a:p>
            <a:pPr marL="109728" indent="0">
              <a:buNone/>
            </a:pPr>
            <a:r>
              <a:rPr lang="hr-HR" dirty="0" smtClean="0"/>
              <a:t>i </a:t>
            </a:r>
            <a:r>
              <a:rPr lang="hr-HR" dirty="0"/>
              <a:t>brže rasti- </a:t>
            </a:r>
            <a:r>
              <a:rPr lang="hr-HR" dirty="0" smtClean="0"/>
              <a:t>onaj </a:t>
            </a:r>
            <a:endParaRPr lang="hr-HR" dirty="0"/>
          </a:p>
          <a:p>
            <a:pPr marL="109728" indent="0">
              <a:buNone/>
            </a:pPr>
            <a:r>
              <a:rPr lang="hr-HR" dirty="0" smtClean="0"/>
              <a:t>ručno zalijevan ili </a:t>
            </a:r>
          </a:p>
          <a:p>
            <a:pPr marL="109728" indent="0">
              <a:buNone/>
            </a:pPr>
            <a:r>
              <a:rPr lang="hr-HR" dirty="0" smtClean="0"/>
              <a:t>onaj koji je </a:t>
            </a:r>
          </a:p>
          <a:p>
            <a:pPr marL="109728" indent="0">
              <a:buNone/>
            </a:pPr>
            <a:r>
              <a:rPr lang="hr-HR" dirty="0"/>
              <a:t>z</a:t>
            </a:r>
            <a:r>
              <a:rPr lang="hr-HR" dirty="0" smtClean="0"/>
              <a:t>alijevan </a:t>
            </a:r>
          </a:p>
          <a:p>
            <a:pPr marL="109728" indent="0">
              <a:buNone/>
            </a:pPr>
            <a:r>
              <a:rPr lang="hr-HR" dirty="0" smtClean="0"/>
              <a:t>setom </a:t>
            </a:r>
            <a:r>
              <a:rPr lang="hr-HR" dirty="0"/>
              <a:t>za </a:t>
            </a:r>
            <a:endParaRPr lang="hr-HR" dirty="0" smtClean="0"/>
          </a:p>
          <a:p>
            <a:pPr marL="109728" indent="0">
              <a:buNone/>
            </a:pPr>
            <a:r>
              <a:rPr lang="hr-HR" dirty="0" smtClean="0"/>
              <a:t>zalijevanje</a:t>
            </a:r>
            <a:r>
              <a:rPr lang="hr-HR" dirty="0"/>
              <a:t>?</a:t>
            </a:r>
          </a:p>
          <a:p>
            <a:pPr marL="109728" indent="0">
              <a:buNone/>
            </a:pP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738531"/>
          </a:xfrm>
        </p:spPr>
        <p:txBody>
          <a:bodyPr/>
          <a:lstStyle/>
          <a:p>
            <a:pPr marL="109728" indent="0">
              <a:buNone/>
            </a:pPr>
            <a:r>
              <a:rPr lang="hr-HR" b="1" dirty="0" smtClean="0"/>
              <a:t>        ZAKLJUČAK:</a:t>
            </a:r>
          </a:p>
          <a:p>
            <a:pPr marL="109728" indent="0">
              <a:buNone/>
            </a:pPr>
            <a:r>
              <a:rPr lang="hr-HR" dirty="0" smtClean="0"/>
              <a:t>      Čovjek </a:t>
            </a:r>
            <a:r>
              <a:rPr lang="hr-HR" dirty="0"/>
              <a:t>je </a:t>
            </a:r>
            <a:r>
              <a:rPr lang="hr-HR" dirty="0" smtClean="0"/>
              <a:t> 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nezamjenjiv i on 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upravlja  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tehnologijom!</a:t>
            </a:r>
            <a:endParaRPr lang="hr-HR" dirty="0"/>
          </a:p>
          <a:p>
            <a:pPr marL="109728" indent="0">
              <a:buNone/>
            </a:pPr>
            <a:r>
              <a:rPr lang="hr-HR" dirty="0" smtClean="0"/>
              <a:t>      Brže </a:t>
            </a:r>
            <a:r>
              <a:rPr lang="hr-HR" dirty="0"/>
              <a:t>je rastao </a:t>
            </a:r>
            <a:r>
              <a:rPr lang="hr-HR" dirty="0" smtClean="0"/>
              <a:t>luk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ručno zalijevan!</a:t>
            </a:r>
          </a:p>
          <a:p>
            <a:endParaRPr lang="hr-HR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6.etapa</a:t>
            </a:r>
            <a:endParaRPr lang="hr-HR" dirty="0"/>
          </a:p>
        </p:txBody>
      </p:sp>
      <p:sp>
        <p:nvSpPr>
          <p:cNvPr id="5" name="Oblačić sa strelicom desno 4"/>
          <p:cNvSpPr/>
          <p:nvPr/>
        </p:nvSpPr>
        <p:spPr>
          <a:xfrm>
            <a:off x="467544" y="1268760"/>
            <a:ext cx="4536504" cy="4730824"/>
          </a:xfrm>
          <a:prstGeom prst="rightArrowCallout">
            <a:avLst>
              <a:gd name="adj1" fmla="val 50000"/>
              <a:gd name="adj2" fmla="val 25000"/>
              <a:gd name="adj3" fmla="val 25000"/>
              <a:gd name="adj4" fmla="val 62608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5220072" y="1052736"/>
            <a:ext cx="3578696" cy="469482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18808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hr-HR" dirty="0"/>
              <a:t>GABRIELA:</a:t>
            </a:r>
          </a:p>
          <a:p>
            <a:pPr marL="109728" indent="0">
              <a:buNone/>
            </a:pPr>
            <a:r>
              <a:rPr lang="hr-HR" dirty="0"/>
              <a:t>Svima se sviđa projekt jer je jako zanimljiv. Ako se čip pokvari,biljka će se osušiti i luk neće narasti</a:t>
            </a:r>
            <a:r>
              <a:rPr lang="hr-HR" dirty="0" smtClean="0"/>
              <a:t>.</a:t>
            </a:r>
          </a:p>
          <a:p>
            <a:pPr marL="109728" indent="0">
              <a:buNone/>
            </a:pPr>
            <a:endParaRPr lang="hr-HR" dirty="0" smtClean="0"/>
          </a:p>
          <a:p>
            <a:pPr marL="109728" indent="0">
              <a:buNone/>
            </a:pPr>
            <a:r>
              <a:rPr lang="hr-HR" dirty="0"/>
              <a:t>ANA: Biljke ne mogu rasti bez vode</a:t>
            </a:r>
            <a:r>
              <a:rPr lang="hr-HR" dirty="0" smtClean="0"/>
              <a:t>.</a:t>
            </a:r>
          </a:p>
          <a:p>
            <a:pPr marL="109728" indent="0">
              <a:buNone/>
            </a:pPr>
            <a:endParaRPr lang="hr-HR" dirty="0"/>
          </a:p>
          <a:p>
            <a:pPr marL="109728" indent="0">
              <a:buNone/>
            </a:pPr>
            <a:r>
              <a:rPr lang="hr-HR" dirty="0"/>
              <a:t>LEONARDA: Zemlja ima zraka. Naučila sam da češće moram zalijevati biljke.</a:t>
            </a:r>
          </a:p>
          <a:p>
            <a:pPr marL="109728" indent="0">
              <a:buNone/>
            </a:pPr>
            <a:endParaRPr lang="hr-HR" dirty="0" smtClean="0"/>
          </a:p>
          <a:p>
            <a:pPr marL="109728" indent="0">
              <a:buNone/>
            </a:pPr>
            <a:endParaRPr lang="hr-HR" dirty="0"/>
          </a:p>
          <a:p>
            <a:pPr marL="109728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I još…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181562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hr-HR" dirty="0" smtClean="0"/>
              <a:t>ANTONIO</a:t>
            </a:r>
            <a:r>
              <a:rPr lang="hr-HR" dirty="0"/>
              <a:t>:</a:t>
            </a:r>
          </a:p>
          <a:p>
            <a:pPr marL="109728" indent="0">
              <a:buNone/>
            </a:pPr>
            <a:r>
              <a:rPr lang="hr-HR" dirty="0"/>
              <a:t>1.Naučio sam kako moram čekati da biljke nikne.</a:t>
            </a:r>
          </a:p>
          <a:p>
            <a:pPr marL="109728" indent="0">
              <a:buNone/>
            </a:pPr>
            <a:r>
              <a:rPr lang="hr-HR" dirty="0"/>
              <a:t>2.Treba ih svaki dan zalijevati.</a:t>
            </a:r>
          </a:p>
          <a:p>
            <a:pPr marL="109728" indent="0">
              <a:buNone/>
            </a:pPr>
            <a:r>
              <a:rPr lang="hr-HR" dirty="0"/>
              <a:t>3. Treba biti na svjetlu.</a:t>
            </a:r>
          </a:p>
          <a:p>
            <a:pPr marL="109728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još…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968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I to nije sve… priprema svečanog doručka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Čistim luk.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Opran i spreman za </a:t>
            </a:r>
            <a:r>
              <a:rPr lang="hr-HR" dirty="0"/>
              <a:t> </a:t>
            </a:r>
            <a:r>
              <a:rPr lang="hr-HR" dirty="0" smtClean="0"/>
              <a:t>konzumaciju.</a:t>
            </a:r>
            <a:endParaRPr lang="hr-HR" dirty="0"/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26662"/>
            <a:ext cx="4041775" cy="237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63" y="1444625"/>
            <a:ext cx="3131062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264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 to nije sve… luk na 1000 načina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hr-HR" dirty="0" smtClean="0"/>
              <a:t>Pripremili smo:</a:t>
            </a:r>
            <a:endParaRPr lang="hr-H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53613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Rezervirano mjesto sadržaja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30486187"/>
              </p:ext>
            </p:extLst>
          </p:nvPr>
        </p:nvGraphicFramePr>
        <p:xfrm>
          <a:off x="4499992" y="1844825"/>
          <a:ext cx="4256212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1522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Svečani doručak!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Svi recite: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Želim stablo!!!</a:t>
            </a:r>
            <a:endParaRPr lang="hr-HR" dirty="0"/>
          </a:p>
        </p:txBody>
      </p:sp>
      <p:pic>
        <p:nvPicPr>
          <p:cNvPr id="19458" name="Picture 2" descr="C:\Users\Mihaljević\Desktop\želim stablo\IMG_20180328_0955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ihaljević\Desktop\želim stablo\IMG_20180328_0954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221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hr-HR" sz="2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24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hr-HR" sz="2400" b="1" kern="0" dirty="0" smtClean="0"/>
              <a:t>U </a:t>
            </a:r>
            <a:r>
              <a:rPr lang="hr-HR" sz="2400" b="1" kern="0" dirty="0"/>
              <a:t>projektu </a:t>
            </a:r>
            <a:r>
              <a:rPr lang="hr-HR" sz="2400" b="1" kern="0" dirty="0" smtClean="0"/>
              <a:t>su sudjelovali:</a:t>
            </a:r>
            <a:endParaRPr lang="hr-HR" sz="2400" kern="0" dirty="0"/>
          </a:p>
          <a:p>
            <a:pPr marL="342900" indent="-342900">
              <a:spcBef>
                <a:spcPct val="20000"/>
              </a:spcBef>
              <a:defRPr/>
            </a:pPr>
            <a:endParaRPr lang="hr-HR" sz="2400" kern="0" dirty="0"/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r>
              <a:rPr lang="hr-HR" sz="2400" b="1" kern="0" dirty="0"/>
              <a:t>učenici 3.a razreda i njihova razredna učiteljica Irena Mihaljević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hr-HR" sz="2400" b="1" kern="0" dirty="0"/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hr-HR" sz="2400" b="1" kern="0" dirty="0" smtClean="0"/>
              <a:t>- učenici </a:t>
            </a:r>
            <a:r>
              <a:rPr lang="hr-HR" sz="2400" b="1" kern="0" dirty="0"/>
              <a:t>6. razreda i njihov učitelj 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hr-HR" sz="2400" b="1" kern="0" dirty="0" smtClean="0"/>
              <a:t>   informatike </a:t>
            </a:r>
            <a:r>
              <a:rPr lang="hr-HR" sz="2400" b="1" kern="0" dirty="0"/>
              <a:t>Željko Burcar</a:t>
            </a:r>
            <a:endParaRPr lang="tr-TR" sz="2400" b="1" kern="0" dirty="0"/>
          </a:p>
          <a:p>
            <a:pPr marL="109728" indent="0">
              <a:buNone/>
            </a:pPr>
            <a:endParaRPr lang="hr-HR" dirty="0" smtClean="0"/>
          </a:p>
          <a:p>
            <a:pPr marL="109728" indent="0">
              <a:buNone/>
            </a:pPr>
            <a:r>
              <a:rPr lang="hr-HR" dirty="0" smtClean="0"/>
              <a:t>Fotografije izradili učenici 3.a razreda.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UMJESTO KRAJA……</a:t>
            </a:r>
            <a:endParaRPr lang="hr-HR" sz="3600" dirty="0"/>
          </a:p>
        </p:txBody>
      </p:sp>
    </p:spTree>
    <p:extLst>
      <p:ext uri="{BB962C8B-B14F-4D97-AF65-F5344CB8AC3E}">
        <p14:creationId xmlns="" xmlns:p14="http://schemas.microsoft.com/office/powerpoint/2010/main" val="9012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/>
              <a:t>k</a:t>
            </a:r>
            <a:r>
              <a:rPr lang="hr-HR" dirty="0" smtClean="0"/>
              <a:t>onkretno primijeniti IKT u nastavi – POVEZANOST SA ŽIVOTOM</a:t>
            </a:r>
          </a:p>
          <a:p>
            <a:r>
              <a:rPr lang="hr-HR" dirty="0" smtClean="0"/>
              <a:t>Upotrijebiti reciklirane materijale</a:t>
            </a:r>
          </a:p>
          <a:p>
            <a:r>
              <a:rPr lang="hr-HR" dirty="0"/>
              <a:t>p</a:t>
            </a:r>
            <a:r>
              <a:rPr lang="hr-HR" dirty="0" smtClean="0"/>
              <a:t>ovezati nastavu informatike s nastavom prirode</a:t>
            </a:r>
          </a:p>
          <a:p>
            <a:r>
              <a:rPr lang="hr-HR" dirty="0"/>
              <a:t>u</a:t>
            </a:r>
            <a:r>
              <a:rPr lang="hr-HR" dirty="0" smtClean="0"/>
              <a:t>zgojiti biljku – crveni luk – u uvjetima školskog prostora</a:t>
            </a:r>
          </a:p>
          <a:p>
            <a:r>
              <a:rPr lang="hr-HR" dirty="0"/>
              <a:t>p</a:t>
            </a:r>
            <a:r>
              <a:rPr lang="hr-HR" dirty="0" smtClean="0"/>
              <a:t>ratiti i mjeriti vlagu tla i napredovanje biljke</a:t>
            </a:r>
          </a:p>
          <a:p>
            <a:r>
              <a:rPr lang="hr-HR" dirty="0"/>
              <a:t>u</a:t>
            </a:r>
            <a:r>
              <a:rPr lang="hr-HR" dirty="0" smtClean="0"/>
              <a:t>potrijebiti uzgojeni luk za hranu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ZADATAK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7215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Učenici su dobili jasne upute što će raditi u projektu.</a:t>
            </a:r>
          </a:p>
          <a:p>
            <a:pPr marL="109728" indent="0">
              <a:buNone/>
            </a:pPr>
            <a:endParaRPr lang="hr-HR" dirty="0" smtClean="0"/>
          </a:p>
          <a:p>
            <a:r>
              <a:rPr lang="hr-HR" dirty="0" smtClean="0"/>
              <a:t>Podjela zaduženja za učenike predmetne i razredne nastave.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1. etapa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99330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264" y="1481138"/>
            <a:ext cx="339447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264" y="1481138"/>
            <a:ext cx="339447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00B050"/>
                </a:solidFill>
              </a:rPr>
              <a:t>Spajanje seta za zalijevanje biljke  </a:t>
            </a:r>
            <a:endParaRPr lang="hr-H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80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264" y="1481138"/>
            <a:ext cx="339447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264" y="1481138"/>
            <a:ext cx="339447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solidFill>
                  <a:srgbClr val="00602B"/>
                </a:solidFill>
              </a:rPr>
              <a:t>Spajanje seta za zalijevanje biljke</a:t>
            </a:r>
          </a:p>
        </p:txBody>
      </p:sp>
    </p:spTree>
    <p:extLst>
      <p:ext uri="{BB962C8B-B14F-4D97-AF65-F5344CB8AC3E}">
        <p14:creationId xmlns="" xmlns:p14="http://schemas.microsoft.com/office/powerpoint/2010/main" val="30297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2"/>
          </p:nvPr>
        </p:nvSpPr>
        <p:spPr>
          <a:xfrm>
            <a:off x="4427984" y="1481328"/>
            <a:ext cx="4258816" cy="4755984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hr-HR" dirty="0"/>
          </a:p>
          <a:p>
            <a:pPr marL="109728" indent="0">
              <a:buNone/>
            </a:pPr>
            <a:r>
              <a:rPr lang="hr-HR" dirty="0" smtClean="0"/>
              <a:t>      Plastična </a:t>
            </a:r>
          </a:p>
          <a:p>
            <a:pPr marL="109728" indent="0">
              <a:buNone/>
            </a:pPr>
            <a:r>
              <a:rPr lang="hr-HR" dirty="0" smtClean="0"/>
              <a:t>      ambalaža</a:t>
            </a:r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       =</a:t>
            </a:r>
          </a:p>
          <a:p>
            <a:pPr marL="109728" indent="0">
              <a:buNone/>
            </a:pPr>
            <a:r>
              <a:rPr lang="hr-HR" dirty="0" smtClean="0"/>
              <a:t>     lončanice za</a:t>
            </a:r>
          </a:p>
          <a:p>
            <a:pPr marL="109728" indent="0">
              <a:buNone/>
            </a:pPr>
            <a:r>
              <a:rPr lang="hr-HR" dirty="0" smtClean="0"/>
              <a:t>     </a:t>
            </a:r>
            <a:r>
              <a:rPr lang="hr-HR" dirty="0"/>
              <a:t>uzgoj </a:t>
            </a:r>
            <a:r>
              <a:rPr lang="hr-HR" dirty="0" smtClean="0"/>
              <a:t>luka</a:t>
            </a:r>
          </a:p>
          <a:p>
            <a:pPr marL="109728" indent="0">
              <a:buNone/>
            </a:pPr>
            <a:endParaRPr lang="hr-HR" dirty="0" smtClean="0"/>
          </a:p>
          <a:p>
            <a:pPr marL="109728" indent="0">
              <a:buNone/>
            </a:pPr>
            <a:r>
              <a:rPr lang="hr-HR" dirty="0"/>
              <a:t> </a:t>
            </a:r>
            <a:r>
              <a:rPr lang="hr-HR" dirty="0" smtClean="0"/>
              <a:t>            </a:t>
            </a:r>
          </a:p>
          <a:p>
            <a:pPr marL="109728" indent="0">
              <a:buNone/>
            </a:pPr>
            <a:r>
              <a:rPr lang="hr-HR" dirty="0" smtClean="0"/>
              <a:t>Domar Vito priskače u pomoć!</a:t>
            </a:r>
            <a:endParaRPr lang="hr-HR" dirty="0"/>
          </a:p>
          <a:p>
            <a:endParaRPr lang="hr-HR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Priprema recikliranih posuda</a:t>
            </a:r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481138"/>
            <a:ext cx="339447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570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/>
              <a:t>Priprema …</a:t>
            </a:r>
            <a:r>
              <a:rPr lang="hr-HR" dirty="0" smtClean="0"/>
              <a:t>svjetlo,tlo,temperatura…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/>
              <a:t>L</a:t>
            </a:r>
            <a:r>
              <a:rPr lang="hr-HR" dirty="0" smtClean="0"/>
              <a:t>uk ne voli zadržavanje vode – </a:t>
            </a:r>
            <a:endParaRPr lang="hr-HR" dirty="0"/>
          </a:p>
          <a:p>
            <a:r>
              <a:rPr lang="hr-HR" dirty="0" smtClean="0"/>
              <a:t>sloj kamenčića iz školskog vrta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hr-HR" dirty="0"/>
              <a:t>P</a:t>
            </a:r>
            <a:r>
              <a:rPr lang="hr-HR" dirty="0" smtClean="0"/>
              <a:t>unjenje  boca zemljom</a:t>
            </a:r>
            <a:endParaRPr lang="hr-H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33" y="1444625"/>
            <a:ext cx="2956322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84785"/>
            <a:ext cx="4218035" cy="34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060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Priprema,pozor…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Punjenje boca zemljom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hr-HR" dirty="0" smtClean="0"/>
              <a:t>…nije lagan zadatak!</a:t>
            </a:r>
            <a:endParaRPr lang="hr-H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0436"/>
            <a:ext cx="4040188" cy="30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899841"/>
            <a:ext cx="4041775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089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milanj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omilanj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Gomilanj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317</TotalTime>
  <Words>686</Words>
  <Application>Microsoft Office PowerPoint</Application>
  <PresentationFormat>Prikaz na zaslonu (4:3)</PresentationFormat>
  <Paragraphs>148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27" baseType="lpstr">
      <vt:lpstr>Gomilanje</vt:lpstr>
      <vt:lpstr>PROJEKT       ŽELIM STABLO  </vt:lpstr>
      <vt:lpstr> CILJEVI PROJEKTA - ISHODI</vt:lpstr>
      <vt:lpstr> ZADATAK</vt:lpstr>
      <vt:lpstr> 1. etapa</vt:lpstr>
      <vt:lpstr>Spajanje seta za zalijevanje biljke  </vt:lpstr>
      <vt:lpstr>Spajanje seta za zalijevanje biljke</vt:lpstr>
      <vt:lpstr>Priprema recikliranih posuda</vt:lpstr>
      <vt:lpstr>Priprema …svjetlo,tlo,temperatura…</vt:lpstr>
      <vt:lpstr>Priprema,pozor…</vt:lpstr>
      <vt:lpstr>Internet , osoblje škole – objašnjenje novih,većini učenika, nepoznatih riječi</vt:lpstr>
      <vt:lpstr>Slajd 11</vt:lpstr>
      <vt:lpstr>Priprema,pozor,sad!!!</vt:lpstr>
      <vt:lpstr>2. etapa </vt:lpstr>
      <vt:lpstr>2. etapa – dječja pitanja</vt:lpstr>
      <vt:lpstr>3. etapa</vt:lpstr>
      <vt:lpstr>Sve je spremno za rast!</vt:lpstr>
      <vt:lpstr>4.etapa – Kako ćemo doći do odgovora na postavljena pitanja?</vt:lpstr>
      <vt:lpstr>5.etapa</vt:lpstr>
      <vt:lpstr>Fotografiranje</vt:lpstr>
      <vt:lpstr>6.etapa</vt:lpstr>
      <vt:lpstr>I još…</vt:lpstr>
      <vt:lpstr>I još…</vt:lpstr>
      <vt:lpstr>I to nije sve… priprema svečanog doručka</vt:lpstr>
      <vt:lpstr>I to nije sve… luk na 1000 načina</vt:lpstr>
      <vt:lpstr>Svečani doručak!</vt:lpstr>
      <vt:lpstr>UMJESTO KRAJA……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Mihaljević</dc:creator>
  <cp:lastModifiedBy>Željko Burcar</cp:lastModifiedBy>
  <cp:revision>38</cp:revision>
  <cp:lastPrinted>2018-05-03T15:04:50Z</cp:lastPrinted>
  <dcterms:created xsi:type="dcterms:W3CDTF">2018-04-10T17:33:16Z</dcterms:created>
  <dcterms:modified xsi:type="dcterms:W3CDTF">2018-05-07T16:31:56Z</dcterms:modified>
</cp:coreProperties>
</file>