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5" r:id="rId9"/>
    <p:sldId id="264" r:id="rId10"/>
    <p:sldId id="262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4" d="100"/>
          <a:sy n="74" d="100"/>
        </p:scale>
        <p:origin x="3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4/25/2018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4/25/2018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783167" y="1169809"/>
            <a:ext cx="7766936" cy="1646302"/>
          </a:xfrm>
        </p:spPr>
        <p:txBody>
          <a:bodyPr/>
          <a:lstStyle/>
          <a:p>
            <a:pPr algn="ctr"/>
            <a:r>
              <a:rPr lang="hr-HR" dirty="0" smtClean="0"/>
              <a:t>UTJEČU LI BILJKE NA ČISTOĆU PODZEMNIH VODA ?</a:t>
            </a: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3219718" y="4018209"/>
            <a:ext cx="8796269" cy="1065130"/>
          </a:xfrm>
        </p:spPr>
        <p:txBody>
          <a:bodyPr>
            <a:normAutofit fontScale="92500" lnSpcReduction="10000"/>
          </a:bodyPr>
          <a:lstStyle/>
          <a:p>
            <a:r>
              <a:rPr lang="hr-HR" sz="3200" b="1" dirty="0" smtClean="0">
                <a:solidFill>
                  <a:schemeClr val="tx1"/>
                </a:solidFill>
              </a:rPr>
              <a:t>PROJEKT 4.D </a:t>
            </a:r>
            <a:r>
              <a:rPr lang="hr-HR" sz="3200" b="1" dirty="0" smtClean="0">
                <a:solidFill>
                  <a:schemeClr val="tx1"/>
                </a:solidFill>
              </a:rPr>
              <a:t>RAZREDA</a:t>
            </a:r>
          </a:p>
          <a:p>
            <a:r>
              <a:rPr lang="hr-HR" sz="3200" b="1" dirty="0" smtClean="0">
                <a:solidFill>
                  <a:schemeClr val="tx1"/>
                </a:solidFill>
              </a:rPr>
              <a:t>OŠ „RIKARD KATALINIĆ JERETOV” OPATIJA</a:t>
            </a:r>
            <a:endParaRPr lang="hr-HR" sz="3200" b="1" dirty="0">
              <a:solidFill>
                <a:schemeClr val="tx1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25" y="2719685"/>
            <a:ext cx="3333750" cy="3219450"/>
          </a:xfrm>
          <a:prstGeom prst="rect">
            <a:avLst/>
          </a:prstGeom>
        </p:spPr>
      </p:pic>
      <p:sp>
        <p:nvSpPr>
          <p:cNvPr id="5" name="Podnaslov 2"/>
          <p:cNvSpPr txBox="1">
            <a:spLocks/>
          </p:cNvSpPr>
          <p:nvPr/>
        </p:nvSpPr>
        <p:spPr>
          <a:xfrm>
            <a:off x="274092" y="5436793"/>
            <a:ext cx="9151095" cy="6072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2000" b="1" dirty="0" smtClean="0">
                <a:solidFill>
                  <a:schemeClr val="accent2">
                    <a:lumMod val="75000"/>
                  </a:schemeClr>
                </a:solidFill>
              </a:rPr>
              <a:t>PREZENTACIJU IZRADILA: </a:t>
            </a:r>
            <a:r>
              <a:rPr lang="hr-HR" sz="2000" b="1" dirty="0" err="1" smtClean="0">
                <a:solidFill>
                  <a:schemeClr val="accent2">
                    <a:lumMod val="75000"/>
                  </a:schemeClr>
                </a:solidFill>
              </a:rPr>
              <a:t>Chiara</a:t>
            </a:r>
            <a:r>
              <a:rPr lang="hr-HR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r-HR" sz="2000" b="1" dirty="0" err="1" smtClean="0">
                <a:solidFill>
                  <a:schemeClr val="accent2">
                    <a:lumMod val="75000"/>
                  </a:schemeClr>
                </a:solidFill>
              </a:rPr>
              <a:t>Gismondi</a:t>
            </a:r>
            <a:r>
              <a:rPr lang="hr-HR" sz="2000" b="1" dirty="0" smtClean="0">
                <a:solidFill>
                  <a:schemeClr val="accent2">
                    <a:lumMod val="75000"/>
                  </a:schemeClr>
                </a:solidFill>
              </a:rPr>
              <a:t>, 4. d razred</a:t>
            </a:r>
            <a:endParaRPr lang="hr-HR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764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ZAKLJUČAK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77334" y="1503767"/>
            <a:ext cx="8596668" cy="3880773"/>
          </a:xfrm>
        </p:spPr>
        <p:txBody>
          <a:bodyPr>
            <a:noAutofit/>
          </a:bodyPr>
          <a:lstStyle/>
          <a:p>
            <a:pPr>
              <a:lnSpc>
                <a:spcPct val="160000"/>
              </a:lnSpc>
            </a:pPr>
            <a:r>
              <a:rPr lang="hr-HR" sz="1600" dirty="0" smtClean="0">
                <a:solidFill>
                  <a:schemeClr val="tx1"/>
                </a:solidFill>
              </a:rPr>
              <a:t>ZAKLJUČUJEMO DA </a:t>
            </a:r>
            <a:r>
              <a:rPr lang="hr-HR" sz="1600" dirty="0" smtClean="0">
                <a:solidFill>
                  <a:schemeClr val="tx1"/>
                </a:solidFill>
              </a:rPr>
              <a:t>BILJKE UTJEČU NA ČISTOĆU PODZEMNIH VODA </a:t>
            </a:r>
            <a:r>
              <a:rPr lang="hr-HR" sz="1600" dirty="0" smtClean="0">
                <a:solidFill>
                  <a:schemeClr val="tx1"/>
                </a:solidFill>
              </a:rPr>
              <a:t>- KADA </a:t>
            </a:r>
            <a:r>
              <a:rPr lang="hr-HR" sz="1600" dirty="0" smtClean="0">
                <a:solidFill>
                  <a:schemeClr val="tx1"/>
                </a:solidFill>
              </a:rPr>
              <a:t>SE BILJCI KORIJEN RAZGRANA ON DRŽI BILJKU</a:t>
            </a:r>
            <a:r>
              <a:rPr lang="hr-HR" sz="1600" dirty="0" smtClean="0">
                <a:solidFill>
                  <a:schemeClr val="tx1"/>
                </a:solidFill>
              </a:rPr>
              <a:t>, ALI I ZADRŽAVA ZEMLJU I NEČISTOĆE. VODA </a:t>
            </a:r>
            <a:r>
              <a:rPr lang="hr-HR" sz="1600" dirty="0" smtClean="0">
                <a:solidFill>
                  <a:schemeClr val="tx1"/>
                </a:solidFill>
              </a:rPr>
              <a:t>SAMO PROĐE KROZ </a:t>
            </a:r>
            <a:r>
              <a:rPr lang="hr-HR" sz="1600" dirty="0" smtClean="0">
                <a:solidFill>
                  <a:schemeClr val="tx1"/>
                </a:solidFill>
              </a:rPr>
              <a:t>ZEMLJU, </a:t>
            </a:r>
            <a:r>
              <a:rPr lang="hr-HR" sz="1600" dirty="0" smtClean="0">
                <a:solidFill>
                  <a:schemeClr val="tx1"/>
                </a:solidFill>
              </a:rPr>
              <a:t>NAVLAŽI JU I IZAĐE GOTOVO </a:t>
            </a:r>
            <a:r>
              <a:rPr lang="hr-HR" sz="1600" dirty="0" smtClean="0">
                <a:solidFill>
                  <a:schemeClr val="tx1"/>
                </a:solidFill>
              </a:rPr>
              <a:t>PITKA.  TO SMO DOKAZALI SA BOCAMA U KOJE SMO POSADILI TRAVU I PŠENICU TE SU NA KRAJU ČAŠICE SKUPLJALE ČISTU VODU</a:t>
            </a:r>
            <a:endParaRPr lang="hr-HR" sz="1600" dirty="0" smtClean="0">
              <a:solidFill>
                <a:schemeClr val="tx1"/>
              </a:solidFill>
            </a:endParaRPr>
          </a:p>
          <a:p>
            <a:pPr>
              <a:lnSpc>
                <a:spcPct val="160000"/>
              </a:lnSpc>
            </a:pPr>
            <a:r>
              <a:rPr lang="hr-HR" sz="1600" dirty="0" smtClean="0">
                <a:solidFill>
                  <a:schemeClr val="tx1"/>
                </a:solidFill>
              </a:rPr>
              <a:t>U BOCAMA SA </a:t>
            </a:r>
            <a:r>
              <a:rPr lang="hr-HR" sz="1600" dirty="0" smtClean="0">
                <a:solidFill>
                  <a:schemeClr val="tx1"/>
                </a:solidFill>
              </a:rPr>
              <a:t> MALČEM  </a:t>
            </a:r>
            <a:r>
              <a:rPr lang="hr-HR" sz="1600" dirty="0" smtClean="0">
                <a:solidFill>
                  <a:schemeClr val="tx1"/>
                </a:solidFill>
              </a:rPr>
              <a:t>I </a:t>
            </a:r>
            <a:r>
              <a:rPr lang="hr-HR" sz="1600" dirty="0" smtClean="0">
                <a:solidFill>
                  <a:schemeClr val="tx1"/>
                </a:solidFill>
              </a:rPr>
              <a:t>ZEMLJOM POKUS </a:t>
            </a:r>
            <a:r>
              <a:rPr lang="hr-HR" sz="1600" dirty="0" smtClean="0">
                <a:solidFill>
                  <a:schemeClr val="tx1"/>
                </a:solidFill>
              </a:rPr>
              <a:t>JE DOKAZAO DA  AKO NEMA BILJAKA VODA ĆE BITI PRLJAVA ZATO ŠTO NEMA KORIJENA KOJI JE POTREBAN DA DRŽI </a:t>
            </a:r>
            <a:r>
              <a:rPr lang="hr-HR" sz="1600" dirty="0" smtClean="0">
                <a:solidFill>
                  <a:schemeClr val="tx1"/>
                </a:solidFill>
              </a:rPr>
              <a:t>ZEMLJU, PA SU  </a:t>
            </a:r>
            <a:r>
              <a:rPr lang="hr-HR" sz="1600" dirty="0" smtClean="0">
                <a:solidFill>
                  <a:schemeClr val="tx1"/>
                </a:solidFill>
              </a:rPr>
              <a:t>NJIHOVE ČAŠICE S VODOM SU BILE ZAMUĆENE I PREPUNE ZEMLJE. </a:t>
            </a:r>
            <a:r>
              <a:rPr lang="hr-HR" sz="1600" dirty="0" smtClean="0">
                <a:solidFill>
                  <a:schemeClr val="tx1"/>
                </a:solidFill>
              </a:rPr>
              <a:t>TAKOĐER JE VIDLJIVO I ISPIRANJE ZEMLJE ŠTO UPUĆUJE NA EROZIJU (ISPIRANJE) TLA.</a:t>
            </a:r>
            <a:endParaRPr lang="hr-HR" sz="1600" dirty="0" smtClean="0">
              <a:solidFill>
                <a:schemeClr val="tx1"/>
              </a:solidFill>
            </a:endParaRPr>
          </a:p>
          <a:p>
            <a:pPr>
              <a:lnSpc>
                <a:spcPct val="160000"/>
              </a:lnSpc>
            </a:pPr>
            <a:r>
              <a:rPr lang="hr-HR" sz="1600" dirty="0" smtClean="0">
                <a:solidFill>
                  <a:schemeClr val="tx1"/>
                </a:solidFill>
              </a:rPr>
              <a:t>U BOCU U KOJU SMO ZASADILI TRAVU </a:t>
            </a:r>
            <a:r>
              <a:rPr lang="hr-HR" sz="1600" dirty="0" smtClean="0">
                <a:solidFill>
                  <a:schemeClr val="tx1"/>
                </a:solidFill>
              </a:rPr>
              <a:t>ISPROBALI SMO  </a:t>
            </a:r>
            <a:r>
              <a:rPr lang="hr-HR" sz="1600" dirty="0" smtClean="0">
                <a:solidFill>
                  <a:schemeClr val="tx1"/>
                </a:solidFill>
              </a:rPr>
              <a:t>UREĐAJ KOJI SAM ODREĐUJE TREBA LI JU ZALITI I POKAZUJE KOLIKO JE ZEMLJA VLAŽNA. ZOVE SE MICRO BIT. </a:t>
            </a:r>
            <a:r>
              <a:rPr lang="hr-HR" sz="1600" dirty="0" smtClean="0">
                <a:solidFill>
                  <a:schemeClr val="tx1"/>
                </a:solidFill>
              </a:rPr>
              <a:t>POSLUŽIO NAM JE ZA ZALIJEVANJE BILJAKA U VRIJEME PROLJETNIH PRAZNIKA.</a:t>
            </a:r>
            <a:endParaRPr lang="hr-HR" sz="16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25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PROJEKT IZRADILI: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25 UČENIKA 4. </a:t>
            </a:r>
            <a:r>
              <a:rPr lang="hr-HR" smtClean="0"/>
              <a:t>d </a:t>
            </a:r>
            <a:r>
              <a:rPr lang="hr-HR" dirty="0" smtClean="0"/>
              <a:t>RAZREDA OŠ „RIKARD KATALINIĆJERETOV” OPATIJA</a:t>
            </a:r>
          </a:p>
          <a:p>
            <a:r>
              <a:rPr lang="hr-HR" dirty="0" smtClean="0"/>
              <a:t>MENTORICA: učiteljica Bojana Lanča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2155341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POTREBAN </a:t>
            </a:r>
            <a:r>
              <a:rPr lang="hr-HR" dirty="0" smtClean="0"/>
              <a:t>MATERIJAL :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3200" dirty="0" smtClean="0">
                <a:solidFill>
                  <a:schemeClr val="tx1"/>
                </a:solidFill>
              </a:rPr>
              <a:t>ČETIRI PLASTIČNE BOCE</a:t>
            </a:r>
          </a:p>
          <a:p>
            <a:r>
              <a:rPr lang="hr-HR" sz="3200" dirty="0" smtClean="0">
                <a:solidFill>
                  <a:schemeClr val="tx1"/>
                </a:solidFill>
              </a:rPr>
              <a:t>ZEMLJA OBOGAĆENA HUMUSOM</a:t>
            </a:r>
          </a:p>
          <a:p>
            <a:r>
              <a:rPr lang="hr-HR" sz="3200" dirty="0" smtClean="0">
                <a:solidFill>
                  <a:schemeClr val="tx1"/>
                </a:solidFill>
              </a:rPr>
              <a:t>SJEME</a:t>
            </a:r>
          </a:p>
          <a:p>
            <a:r>
              <a:rPr lang="hr-HR" sz="3200" dirty="0" smtClean="0">
                <a:solidFill>
                  <a:schemeClr val="tx1"/>
                </a:solidFill>
              </a:rPr>
              <a:t>PODLOGA</a:t>
            </a:r>
          </a:p>
          <a:p>
            <a:r>
              <a:rPr lang="hr-HR" sz="3200" dirty="0" smtClean="0">
                <a:solidFill>
                  <a:schemeClr val="tx1"/>
                </a:solidFill>
              </a:rPr>
              <a:t>SUHO LIŠĆE,GRANČICE I MALČ</a:t>
            </a:r>
          </a:p>
        </p:txBody>
      </p:sp>
    </p:spTree>
    <p:extLst>
      <p:ext uri="{BB962C8B-B14F-4D97-AF65-F5344CB8AC3E}">
        <p14:creationId xmlns:p14="http://schemas.microsoft.com/office/powerpoint/2010/main" val="84188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PRIPREMA MATERIJALA ZA POKUS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3200" dirty="0" smtClean="0">
                <a:solidFill>
                  <a:schemeClr val="tx1"/>
                </a:solidFill>
              </a:rPr>
              <a:t>U PRVU BOCU POSIJAT ĆEMO TRAVU</a:t>
            </a:r>
          </a:p>
          <a:p>
            <a:r>
              <a:rPr lang="hr-HR" sz="3200" dirty="0">
                <a:solidFill>
                  <a:schemeClr val="tx1"/>
                </a:solidFill>
              </a:rPr>
              <a:t>U </a:t>
            </a:r>
            <a:r>
              <a:rPr lang="hr-HR" sz="3200" dirty="0" smtClean="0">
                <a:solidFill>
                  <a:schemeClr val="tx1"/>
                </a:solidFill>
              </a:rPr>
              <a:t>DRUGU </a:t>
            </a:r>
            <a:r>
              <a:rPr lang="hr-HR" sz="3200" dirty="0">
                <a:solidFill>
                  <a:schemeClr val="tx1"/>
                </a:solidFill>
              </a:rPr>
              <a:t>BOCU NEĆEMO </a:t>
            </a:r>
            <a:r>
              <a:rPr lang="hr-HR" sz="3200" dirty="0" smtClean="0">
                <a:solidFill>
                  <a:schemeClr val="tx1"/>
                </a:solidFill>
              </a:rPr>
              <a:t>STAVITI </a:t>
            </a:r>
            <a:r>
              <a:rPr lang="hr-HR" sz="3200" dirty="0">
                <a:solidFill>
                  <a:schemeClr val="tx1"/>
                </a:solidFill>
              </a:rPr>
              <a:t>NIŠTA OSIM </a:t>
            </a:r>
            <a:r>
              <a:rPr lang="hr-HR" sz="3200" dirty="0" smtClean="0">
                <a:solidFill>
                  <a:schemeClr val="tx1"/>
                </a:solidFill>
              </a:rPr>
              <a:t>ZEMLJE</a:t>
            </a:r>
          </a:p>
          <a:p>
            <a:r>
              <a:rPr lang="hr-HR" sz="3200" dirty="0" smtClean="0">
                <a:solidFill>
                  <a:schemeClr val="tx1"/>
                </a:solidFill>
              </a:rPr>
              <a:t>U TREĆU BOCU STAVIT ĆEMO SUHO LIŠĆE,GRANČICE I MALČ</a:t>
            </a:r>
          </a:p>
          <a:p>
            <a:r>
              <a:rPr lang="hr-HR" sz="3200" dirty="0" smtClean="0">
                <a:solidFill>
                  <a:schemeClr val="tx1"/>
                </a:solidFill>
              </a:rPr>
              <a:t>U ČETVRTU BOCU POSIJAT ĆEMO PŠENICU</a:t>
            </a:r>
            <a:endParaRPr lang="hr-HR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884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TIJEK IZVOĐENJA POKUSA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>
                <a:solidFill>
                  <a:schemeClr val="tx1"/>
                </a:solidFill>
              </a:rPr>
              <a:t>POKUS SMO POČELI PROVODITI 14. OŽUJKA 2018. GOD.</a:t>
            </a:r>
          </a:p>
          <a:p>
            <a:r>
              <a:rPr lang="hr-HR" dirty="0" smtClean="0">
                <a:solidFill>
                  <a:schemeClr val="tx1"/>
                </a:solidFill>
              </a:rPr>
              <a:t>PRVIH NEKOLIKO DANA NISMO VIDJELI PROMJENE NA </a:t>
            </a:r>
          </a:p>
          <a:p>
            <a:pPr marL="0" indent="0">
              <a:buNone/>
            </a:pPr>
            <a:r>
              <a:rPr lang="hr-HR" dirty="0">
                <a:solidFill>
                  <a:schemeClr val="tx1"/>
                </a:solidFill>
              </a:rPr>
              <a:t> </a:t>
            </a:r>
            <a:r>
              <a:rPr lang="hr-HR" dirty="0" smtClean="0">
                <a:solidFill>
                  <a:schemeClr val="tx1"/>
                </a:solidFill>
              </a:rPr>
              <a:t>    BILJKAMA,ALI VODA U SVIM POSUDICAMA JE BILA ZAMUĆENA </a:t>
            </a:r>
          </a:p>
          <a:p>
            <a:pPr marL="0" indent="0">
              <a:buNone/>
            </a:pPr>
            <a:r>
              <a:rPr lang="hr-HR" dirty="0">
                <a:solidFill>
                  <a:schemeClr val="tx1"/>
                </a:solidFill>
              </a:rPr>
              <a:t> </a:t>
            </a:r>
            <a:r>
              <a:rPr lang="hr-HR" dirty="0" smtClean="0">
                <a:solidFill>
                  <a:schemeClr val="tx1"/>
                </a:solidFill>
              </a:rPr>
              <a:t>    I BRZO JE PROLAZILA (slika 1)</a:t>
            </a:r>
          </a:p>
          <a:p>
            <a:r>
              <a:rPr lang="hr-HR" dirty="0" smtClean="0">
                <a:solidFill>
                  <a:schemeClr val="tx1"/>
                </a:solidFill>
              </a:rPr>
              <a:t>PŠENICA JE PROKLIJALA DVA DANA POSLIJE 16. OŽUJKA </a:t>
            </a:r>
          </a:p>
          <a:p>
            <a:r>
              <a:rPr lang="hr-HR" dirty="0" smtClean="0">
                <a:solidFill>
                  <a:schemeClr val="tx1"/>
                </a:solidFill>
              </a:rPr>
              <a:t>ZATIM JE IZRASLA TRAVA 21. OŽUJKA (slika 2)</a:t>
            </a:r>
          </a:p>
          <a:p>
            <a:r>
              <a:rPr lang="hr-HR" dirty="0" smtClean="0">
                <a:solidFill>
                  <a:schemeClr val="tx1"/>
                </a:solidFill>
              </a:rPr>
              <a:t>NA MALČU I ZEMLJI NISMO VIDJELI PROMJENE,KOD NJIH JE </a:t>
            </a:r>
          </a:p>
          <a:p>
            <a:pPr marL="0" indent="0">
              <a:buNone/>
            </a:pPr>
            <a:r>
              <a:rPr lang="hr-HR" dirty="0">
                <a:solidFill>
                  <a:schemeClr val="tx1"/>
                </a:solidFill>
              </a:rPr>
              <a:t> </a:t>
            </a:r>
            <a:r>
              <a:rPr lang="hr-HR" dirty="0" smtClean="0">
                <a:solidFill>
                  <a:schemeClr val="tx1"/>
                </a:solidFill>
              </a:rPr>
              <a:t>    VODA UVIJEK BILA ZAMUĆENA</a:t>
            </a:r>
          </a:p>
          <a:p>
            <a:endParaRPr lang="hr-HR" dirty="0" smtClean="0">
              <a:solidFill>
                <a:schemeClr val="tx1"/>
              </a:solidFill>
            </a:endParaRPr>
          </a:p>
          <a:p>
            <a:endParaRPr lang="hr-HR" b="1" i="1" dirty="0" smtClean="0">
              <a:solidFill>
                <a:schemeClr val="tx1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301" y="959313"/>
            <a:ext cx="3203402" cy="240255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401" y="3869000"/>
            <a:ext cx="3203402" cy="2402551"/>
          </a:xfrm>
          <a:prstGeom prst="rect">
            <a:avLst/>
          </a:prstGeom>
        </p:spPr>
      </p:pic>
      <p:sp>
        <p:nvSpPr>
          <p:cNvPr id="6" name="Zaobljeni pravokutnik 5"/>
          <p:cNvSpPr/>
          <p:nvPr/>
        </p:nvSpPr>
        <p:spPr>
          <a:xfrm>
            <a:off x="8089900" y="452178"/>
            <a:ext cx="1663700" cy="4473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Slika 1</a:t>
            </a:r>
            <a:endParaRPr lang="hr-HR" dirty="0"/>
          </a:p>
        </p:txBody>
      </p:sp>
      <p:sp>
        <p:nvSpPr>
          <p:cNvPr id="7" name="Zaobljeni pravokutnik 6"/>
          <p:cNvSpPr/>
          <p:nvPr/>
        </p:nvSpPr>
        <p:spPr>
          <a:xfrm>
            <a:off x="8410402" y="3415124"/>
            <a:ext cx="1663700" cy="4473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Slika 2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54758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77334" y="495301"/>
            <a:ext cx="9279466" cy="5546062"/>
          </a:xfrm>
        </p:spPr>
        <p:txBody>
          <a:bodyPr/>
          <a:lstStyle/>
          <a:p>
            <a:pPr marL="0" indent="0">
              <a:buNone/>
            </a:pPr>
            <a:r>
              <a:rPr lang="hr-HR" sz="2000" b="1" dirty="0" smtClean="0"/>
              <a:t> 21. OŽUJAK :</a:t>
            </a:r>
          </a:p>
          <a:p>
            <a:r>
              <a:rPr lang="hr-HR" dirty="0" smtClean="0"/>
              <a:t>TRAVA IZRASLA 3 CM DO 7 CM,VODA LAGANO </a:t>
            </a:r>
            <a:r>
              <a:rPr lang="hr-HR" dirty="0" smtClean="0"/>
              <a:t>ZAMUĆENA (SLIKA 3)</a:t>
            </a:r>
            <a:endParaRPr lang="hr-HR" dirty="0" smtClean="0"/>
          </a:p>
          <a:p>
            <a:r>
              <a:rPr lang="hr-HR" dirty="0" smtClean="0"/>
              <a:t>ZEMLJA POPUŠTA VODU I ZEMLJU</a:t>
            </a:r>
          </a:p>
          <a:p>
            <a:r>
              <a:rPr lang="hr-HR" dirty="0" smtClean="0"/>
              <a:t>MALČ POLAKO POPUŠTA ZAMUĆENU </a:t>
            </a:r>
            <a:r>
              <a:rPr lang="hr-HR" dirty="0" smtClean="0"/>
              <a:t>VODU (SLIKA 4)</a:t>
            </a:r>
            <a:endParaRPr lang="hr-HR" dirty="0" smtClean="0"/>
          </a:p>
          <a:p>
            <a:r>
              <a:rPr lang="hr-HR" dirty="0" smtClean="0"/>
              <a:t>PŠENICA IZRASLA 11 CM,POPUŠTA MALO VODE SA ZEMLJOM </a:t>
            </a:r>
          </a:p>
          <a:p>
            <a:endParaRPr lang="hr-HR" dirty="0" smtClean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624" y="3911253"/>
            <a:ext cx="2790423" cy="2092817"/>
          </a:xfrm>
          <a:prstGeom prst="rect">
            <a:avLst/>
          </a:prstGeom>
        </p:spPr>
      </p:pic>
      <p:sp>
        <p:nvSpPr>
          <p:cNvPr id="4" name="Zaobljeni pravokutnik 3"/>
          <p:cNvSpPr/>
          <p:nvPr/>
        </p:nvSpPr>
        <p:spPr>
          <a:xfrm>
            <a:off x="1289855" y="3025999"/>
            <a:ext cx="1663700" cy="4473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Slika </a:t>
            </a:r>
            <a:r>
              <a:rPr lang="hr-HR" dirty="0" smtClean="0"/>
              <a:t>3</a:t>
            </a:r>
            <a:endParaRPr lang="hr-HR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877" y="3743828"/>
            <a:ext cx="3013656" cy="2260242"/>
          </a:xfrm>
          <a:prstGeom prst="rect">
            <a:avLst/>
          </a:prstGeom>
        </p:spPr>
      </p:pic>
      <p:sp>
        <p:nvSpPr>
          <p:cNvPr id="8" name="Zaobljeni pravokutnik 7"/>
          <p:cNvSpPr/>
          <p:nvPr/>
        </p:nvSpPr>
        <p:spPr>
          <a:xfrm>
            <a:off x="5527005" y="2902441"/>
            <a:ext cx="1663700" cy="4473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Slika </a:t>
            </a:r>
            <a:r>
              <a:rPr lang="hr-HR" dirty="0"/>
              <a:t>4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08839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77334" y="953037"/>
            <a:ext cx="8596668" cy="5088325"/>
          </a:xfrm>
        </p:spPr>
        <p:txBody>
          <a:bodyPr/>
          <a:lstStyle/>
          <a:p>
            <a:pPr marL="0" indent="0">
              <a:buNone/>
            </a:pPr>
            <a:r>
              <a:rPr lang="hr-HR" sz="2000" b="1" dirty="0"/>
              <a:t>28.OŽUJAK:</a:t>
            </a:r>
          </a:p>
          <a:p>
            <a:r>
              <a:rPr lang="hr-HR" b="1" dirty="0"/>
              <a:t>TRAVA JE VISOKA OD 5 CM DO 10 CM. ČAŠICA S VODOM JE ZAMUĆENA, A VODA SPORO TEKLA</a:t>
            </a:r>
          </a:p>
          <a:p>
            <a:r>
              <a:rPr lang="hr-HR" b="1" dirty="0"/>
              <a:t>ZEMLJINA ČAŠICA S VODOM JE ZAMUĆENA I VODA JE SPORO TEKLA</a:t>
            </a:r>
          </a:p>
          <a:p>
            <a:r>
              <a:rPr lang="hr-HR" b="1" dirty="0"/>
              <a:t>MALČEVA ČAŠICA S VODOM JE ZAMUĆENA, A VODA BRZO TEKLA </a:t>
            </a:r>
          </a:p>
          <a:p>
            <a:r>
              <a:rPr lang="hr-HR" b="1" dirty="0"/>
              <a:t>PŠENICA JE NARASLA OD 7 CM DO 15 CM, A </a:t>
            </a:r>
            <a:r>
              <a:rPr lang="hr-HR" b="1" dirty="0" smtClean="0"/>
              <a:t>GOTOVO ČISTA VODA BRZO </a:t>
            </a:r>
            <a:r>
              <a:rPr lang="hr-HR" b="1" dirty="0"/>
              <a:t>JE PROTEKLA </a:t>
            </a:r>
          </a:p>
          <a:p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912" y="4201732"/>
            <a:ext cx="3301285" cy="2475963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718" y="4158935"/>
            <a:ext cx="3301284" cy="2475963"/>
          </a:xfrm>
          <a:prstGeom prst="rect">
            <a:avLst/>
          </a:prstGeom>
        </p:spPr>
      </p:pic>
      <p:sp>
        <p:nvSpPr>
          <p:cNvPr id="6" name="Zaobljeni pravokutnik 5"/>
          <p:cNvSpPr/>
          <p:nvPr/>
        </p:nvSpPr>
        <p:spPr>
          <a:xfrm>
            <a:off x="1273666" y="3491513"/>
            <a:ext cx="1663700" cy="4473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Slika </a:t>
            </a:r>
            <a:r>
              <a:rPr lang="hr-HR" dirty="0"/>
              <a:t>5</a:t>
            </a:r>
            <a:endParaRPr lang="hr-HR" dirty="0"/>
          </a:p>
        </p:txBody>
      </p:sp>
      <p:sp>
        <p:nvSpPr>
          <p:cNvPr id="7" name="Zaobljeni pravokutnik 6"/>
          <p:cNvSpPr/>
          <p:nvPr/>
        </p:nvSpPr>
        <p:spPr>
          <a:xfrm>
            <a:off x="5753367" y="3491513"/>
            <a:ext cx="1663700" cy="4473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Slika </a:t>
            </a:r>
            <a:r>
              <a:rPr lang="hr-HR" dirty="0" smtClean="0"/>
              <a:t>6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399615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501581" y="393701"/>
            <a:ext cx="9088966" cy="5647662"/>
          </a:xfrm>
        </p:spPr>
        <p:txBody>
          <a:bodyPr>
            <a:normAutofit fontScale="92500" lnSpcReduction="10000"/>
          </a:bodyPr>
          <a:lstStyle/>
          <a:p>
            <a:r>
              <a:rPr lang="hr-HR" dirty="0" smtClean="0"/>
              <a:t>OD 27. OŽUJKA DO 9. TRAVNJA </a:t>
            </a:r>
            <a:r>
              <a:rPr lang="hr-HR" dirty="0" smtClean="0"/>
              <a:t>NAŠ POKUS JE BIO  </a:t>
            </a:r>
            <a:r>
              <a:rPr lang="hr-HR" dirty="0" smtClean="0"/>
              <a:t>PRIKLJUČEN </a:t>
            </a:r>
            <a:r>
              <a:rPr lang="hr-HR" dirty="0" smtClean="0"/>
              <a:t>NA MICRO BIT KOJI JE SAMOSTALNO ZALIJEVAO BILJKU (SLIKE 7 I 8)</a:t>
            </a:r>
          </a:p>
          <a:p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endParaRPr lang="hr-HR" dirty="0"/>
          </a:p>
          <a:p>
            <a:r>
              <a:rPr lang="hr-HR" dirty="0" smtClean="0"/>
              <a:t>DIJELOVI MICRO BITA</a:t>
            </a:r>
          </a:p>
          <a:p>
            <a:pPr marL="0" indent="0">
              <a:buNone/>
            </a:pPr>
            <a:r>
              <a:rPr lang="hr-HR" dirty="0" smtClean="0"/>
              <a:t>	1</a:t>
            </a:r>
            <a:r>
              <a:rPr lang="hr-HR" dirty="0"/>
              <a:t>. pumpicu za vodu s pripadajućom cijevi </a:t>
            </a:r>
            <a:endParaRPr lang="hr-HR" dirty="0" smtClean="0"/>
          </a:p>
          <a:p>
            <a:pPr marL="0" indent="0">
              <a:buNone/>
            </a:pPr>
            <a:r>
              <a:rPr lang="hr-HR" dirty="0" smtClean="0"/>
              <a:t>	2. </a:t>
            </a:r>
            <a:r>
              <a:rPr lang="hr-HR" dirty="0"/>
              <a:t>dva metalna čavla u funkciji senzora za vlagu </a:t>
            </a:r>
          </a:p>
          <a:p>
            <a:pPr marL="0" indent="0">
              <a:buNone/>
            </a:pPr>
            <a:r>
              <a:rPr lang="hr-HR" dirty="0" smtClean="0"/>
              <a:t>	3</a:t>
            </a:r>
            <a:r>
              <a:rPr lang="hr-HR" dirty="0"/>
              <a:t>. dvije plastike koje održavaju razmak čavala </a:t>
            </a:r>
            <a:endParaRPr lang="hr-HR" dirty="0" smtClean="0"/>
          </a:p>
          <a:p>
            <a:pPr marL="0" indent="0">
              <a:buNone/>
            </a:pPr>
            <a:r>
              <a:rPr lang="hr-HR" dirty="0" smtClean="0"/>
              <a:t>	4</a:t>
            </a:r>
            <a:r>
              <a:rPr lang="hr-HR" dirty="0"/>
              <a:t>. nekoliko vodiča u bojama </a:t>
            </a:r>
            <a:endParaRPr lang="hr-HR" dirty="0" smtClean="0"/>
          </a:p>
          <a:p>
            <a:pPr marL="0" indent="0">
              <a:buNone/>
            </a:pPr>
            <a:r>
              <a:rPr lang="hr-HR" dirty="0" smtClean="0"/>
              <a:t>	5</a:t>
            </a:r>
            <a:r>
              <a:rPr lang="hr-HR" dirty="0"/>
              <a:t>. metalne štipaljke.</a:t>
            </a:r>
          </a:p>
          <a:p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endParaRPr lang="hr-HR" dirty="0" smtClean="0"/>
          </a:p>
          <a:p>
            <a:endParaRPr lang="hr-HR" dirty="0" smtClean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676" y="1545465"/>
            <a:ext cx="2859109" cy="214433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392" y="1545465"/>
            <a:ext cx="2859109" cy="2144332"/>
          </a:xfrm>
          <a:prstGeom prst="rect">
            <a:avLst/>
          </a:prstGeom>
        </p:spPr>
      </p:pic>
      <p:sp>
        <p:nvSpPr>
          <p:cNvPr id="6" name="Zaobljeni pravokutnik 5"/>
          <p:cNvSpPr/>
          <p:nvPr/>
        </p:nvSpPr>
        <p:spPr>
          <a:xfrm>
            <a:off x="2250313" y="980133"/>
            <a:ext cx="1663700" cy="4473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Slika </a:t>
            </a:r>
            <a:r>
              <a:rPr lang="hr-HR" dirty="0"/>
              <a:t>7</a:t>
            </a:r>
            <a:endParaRPr lang="hr-HR" dirty="0"/>
          </a:p>
        </p:txBody>
      </p:sp>
      <p:sp>
        <p:nvSpPr>
          <p:cNvPr id="7" name="Zaobljeni pravokutnik 6"/>
          <p:cNvSpPr/>
          <p:nvPr/>
        </p:nvSpPr>
        <p:spPr>
          <a:xfrm>
            <a:off x="5880009" y="980133"/>
            <a:ext cx="1663700" cy="4473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Slika </a:t>
            </a:r>
            <a:r>
              <a:rPr lang="hr-HR" dirty="0"/>
              <a:t>8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189404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25819" y="666639"/>
            <a:ext cx="8596668" cy="3880773"/>
          </a:xfrm>
        </p:spPr>
        <p:txBody>
          <a:bodyPr/>
          <a:lstStyle/>
          <a:p>
            <a:r>
              <a:rPr lang="hr-HR" dirty="0"/>
              <a:t>MICRO BIT JE OČITAVAO VLAŽNOST ZEMLJE I SAMOSTALNO ZALIJEVAO </a:t>
            </a:r>
            <a:r>
              <a:rPr lang="hr-HR" dirty="0" smtClean="0"/>
              <a:t>TRAVU (SLIKA 9)</a:t>
            </a:r>
            <a:endParaRPr lang="hr-HR" dirty="0"/>
          </a:p>
          <a:p>
            <a:endParaRPr lang="hr-HR" dirty="0" smtClean="0"/>
          </a:p>
          <a:p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655" y="1353578"/>
            <a:ext cx="8169348" cy="271295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442" y="3773509"/>
            <a:ext cx="3657599" cy="2743199"/>
          </a:xfrm>
          <a:prstGeom prst="rect">
            <a:avLst/>
          </a:prstGeom>
        </p:spPr>
      </p:pic>
      <p:sp>
        <p:nvSpPr>
          <p:cNvPr id="6" name="Zaobljeni pravokutnik 5"/>
          <p:cNvSpPr/>
          <p:nvPr/>
        </p:nvSpPr>
        <p:spPr>
          <a:xfrm>
            <a:off x="5109423" y="5719559"/>
            <a:ext cx="1663700" cy="4473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Slika </a:t>
            </a:r>
            <a:r>
              <a:rPr lang="hr-HR" dirty="0"/>
              <a:t>9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40064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715971" y="731034"/>
            <a:ext cx="8596668" cy="3880773"/>
          </a:xfrm>
        </p:spPr>
        <p:txBody>
          <a:bodyPr/>
          <a:lstStyle/>
          <a:p>
            <a:r>
              <a:rPr lang="hr-HR" dirty="0"/>
              <a:t>9. TRAVANJ</a:t>
            </a:r>
          </a:p>
          <a:p>
            <a:r>
              <a:rPr lang="hr-HR" dirty="0"/>
              <a:t>TRAVA JE </a:t>
            </a:r>
            <a:r>
              <a:rPr lang="hr-HR" dirty="0" smtClean="0"/>
              <a:t>NARASLA I VEĆ BISMO JE MOGLI KOSITI,  VODA PRILIKOM ZALIJEVANJA JE POTPUNO  ČIŠTA (SLIKA 10)</a:t>
            </a:r>
            <a:endParaRPr lang="hr-HR" dirty="0"/>
          </a:p>
          <a:p>
            <a:r>
              <a:rPr lang="hr-HR" dirty="0" smtClean="0"/>
              <a:t>VODA U ČAŠICI IZ BOCE SA ZEMLJOM </a:t>
            </a:r>
            <a:r>
              <a:rPr lang="hr-HR" dirty="0"/>
              <a:t>JE BRZO </a:t>
            </a:r>
            <a:r>
              <a:rPr lang="hr-HR" dirty="0" smtClean="0"/>
              <a:t>PROTEKLA I </a:t>
            </a:r>
            <a:r>
              <a:rPr lang="hr-HR" dirty="0"/>
              <a:t>ZAMUĆENA </a:t>
            </a:r>
            <a:r>
              <a:rPr lang="hr-HR" dirty="0" smtClean="0"/>
              <a:t>JE</a:t>
            </a:r>
          </a:p>
          <a:p>
            <a:r>
              <a:rPr lang="hr-HR" dirty="0" smtClean="0"/>
              <a:t> </a:t>
            </a:r>
            <a:r>
              <a:rPr lang="hr-HR" dirty="0"/>
              <a:t>VODA </a:t>
            </a:r>
            <a:r>
              <a:rPr lang="hr-HR" dirty="0" smtClean="0"/>
              <a:t>U ČAŠICI IZ BOCE SA MALČEM JE ZAMUĆENA I  </a:t>
            </a:r>
            <a:r>
              <a:rPr lang="hr-HR" dirty="0"/>
              <a:t>BRZO JE PROTEKLA </a:t>
            </a:r>
            <a:r>
              <a:rPr lang="hr-HR" dirty="0" smtClean="0"/>
              <a:t> </a:t>
            </a:r>
          </a:p>
          <a:p>
            <a:pPr marL="0" indent="0">
              <a:buNone/>
            </a:pPr>
            <a:r>
              <a:rPr lang="hr-HR" dirty="0"/>
              <a:t> </a:t>
            </a:r>
            <a:r>
              <a:rPr lang="hr-HR" dirty="0" smtClean="0"/>
              <a:t>     (SLIKA 11)</a:t>
            </a:r>
            <a:endParaRPr lang="hr-HR" dirty="0"/>
          </a:p>
          <a:p>
            <a:r>
              <a:rPr lang="hr-HR" dirty="0"/>
              <a:t>PŠENICA JE POČELA VENUTI, </a:t>
            </a:r>
            <a:r>
              <a:rPr lang="hr-HR" dirty="0" smtClean="0"/>
              <a:t>ALI  </a:t>
            </a:r>
            <a:r>
              <a:rPr lang="hr-HR" dirty="0"/>
              <a:t>VODA </a:t>
            </a:r>
            <a:r>
              <a:rPr lang="hr-HR" dirty="0" smtClean="0"/>
              <a:t> U ČAŠICI JE POTPUNO ČISTA</a:t>
            </a:r>
          </a:p>
          <a:p>
            <a:r>
              <a:rPr lang="hr-HR" dirty="0" smtClean="0"/>
              <a:t>U BOCAMA SA PŠENICOM I TRAVOM VIDLJIV JE RAZGRANATI KORIJEN</a:t>
            </a:r>
            <a:endParaRPr lang="hr-HR" dirty="0"/>
          </a:p>
          <a:p>
            <a:r>
              <a:rPr lang="hr-HR" dirty="0" smtClean="0"/>
              <a:t>U BOCI SAM ZEMLJOM VIDLJIV JE MANJAK ZEMLJE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778" y="4146997"/>
            <a:ext cx="3236891" cy="242766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615" y="3928056"/>
            <a:ext cx="1898024" cy="2530699"/>
          </a:xfrm>
          <a:prstGeom prst="rect">
            <a:avLst/>
          </a:prstGeom>
        </p:spPr>
      </p:pic>
      <p:sp>
        <p:nvSpPr>
          <p:cNvPr id="6" name="Zaobljeni pravokutnik 5"/>
          <p:cNvSpPr/>
          <p:nvPr/>
        </p:nvSpPr>
        <p:spPr>
          <a:xfrm>
            <a:off x="4890483" y="5719559"/>
            <a:ext cx="1663700" cy="4473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Slika </a:t>
            </a:r>
            <a:r>
              <a:rPr lang="hr-HR" dirty="0" smtClean="0"/>
              <a:t>10</a:t>
            </a:r>
            <a:endParaRPr lang="hr-HR" dirty="0"/>
          </a:p>
        </p:txBody>
      </p:sp>
      <p:sp>
        <p:nvSpPr>
          <p:cNvPr id="7" name="Zaobljeni pravokutnik 6"/>
          <p:cNvSpPr/>
          <p:nvPr/>
        </p:nvSpPr>
        <p:spPr>
          <a:xfrm>
            <a:off x="9341221" y="3704369"/>
            <a:ext cx="1663700" cy="4473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Slika </a:t>
            </a:r>
            <a:r>
              <a:rPr lang="hr-HR" dirty="0" smtClean="0"/>
              <a:t>11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73796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s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181</TotalTime>
  <Words>576</Words>
  <Application>Microsoft Office PowerPoint</Application>
  <PresentationFormat>Široki zaslon</PresentationFormat>
  <Paragraphs>79</Paragraphs>
  <Slides>11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11</vt:i4>
      </vt:variant>
    </vt:vector>
  </HeadingPairs>
  <TitlesOfParts>
    <vt:vector size="15" baseType="lpstr">
      <vt:lpstr>Arial</vt:lpstr>
      <vt:lpstr>Trebuchet MS</vt:lpstr>
      <vt:lpstr>Wingdings 3</vt:lpstr>
      <vt:lpstr>Faseta</vt:lpstr>
      <vt:lpstr>UTJEČU LI BILJKE NA ČISTOĆU PODZEMNIH VODA ?</vt:lpstr>
      <vt:lpstr>POTREBAN MATERIJAL :</vt:lpstr>
      <vt:lpstr>PRIPREMA MATERIJALA ZA POKUS</vt:lpstr>
      <vt:lpstr>TIJEK IZVOĐENJA POKUSA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ZAKLJUČAK</vt:lpstr>
      <vt:lpstr>PROJEKT IZRADILI: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UTJEČU LI BILJKE NA ČISTOĆU PODZEMNIH VODA ?</dc:title>
  <dc:creator>4r</dc:creator>
  <cp:lastModifiedBy>Bojana Lanča</cp:lastModifiedBy>
  <cp:revision>23</cp:revision>
  <dcterms:created xsi:type="dcterms:W3CDTF">2018-04-09T08:58:40Z</dcterms:created>
  <dcterms:modified xsi:type="dcterms:W3CDTF">2018-04-25T21:17:18Z</dcterms:modified>
</cp:coreProperties>
</file>